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 id="2147484105" r:id="rId5"/>
  </p:sldMasterIdLst>
  <p:notesMasterIdLst>
    <p:notesMasterId r:id="rId33"/>
  </p:notesMasterIdLst>
  <p:handoutMasterIdLst>
    <p:handoutMasterId r:id="rId34"/>
  </p:handoutMasterIdLst>
  <p:sldIdLst>
    <p:sldId id="1271" r:id="rId6"/>
    <p:sldId id="2076139087" r:id="rId7"/>
    <p:sldId id="2076139132" r:id="rId8"/>
    <p:sldId id="1343" r:id="rId9"/>
    <p:sldId id="2076139111" r:id="rId10"/>
    <p:sldId id="2076139144" r:id="rId11"/>
    <p:sldId id="2076139114" r:id="rId12"/>
    <p:sldId id="2076139131" r:id="rId13"/>
    <p:sldId id="1098" r:id="rId14"/>
    <p:sldId id="2076139145" r:id="rId15"/>
    <p:sldId id="2076139125" r:id="rId16"/>
    <p:sldId id="2076139117" r:id="rId17"/>
    <p:sldId id="2076139122" r:id="rId18"/>
    <p:sldId id="2076139123" r:id="rId19"/>
    <p:sldId id="2076139109" r:id="rId20"/>
    <p:sldId id="2076139113" r:id="rId21"/>
    <p:sldId id="2076139095" r:id="rId22"/>
    <p:sldId id="2076139133" r:id="rId23"/>
    <p:sldId id="2076139112" r:id="rId24"/>
    <p:sldId id="2076139104" r:id="rId25"/>
    <p:sldId id="2076139094" r:id="rId26"/>
    <p:sldId id="1709" r:id="rId27"/>
    <p:sldId id="2076139105" r:id="rId28"/>
    <p:sldId id="2076139126" r:id="rId29"/>
    <p:sldId id="2076139128" r:id="rId30"/>
    <p:sldId id="2076139096" r:id="rId31"/>
    <p:sldId id="983" r:id="rId32"/>
  </p:sldIdLst>
  <p:sldSz cx="14630400" cy="8229600"/>
  <p:notesSz cx="6881813" cy="9296400"/>
  <p:embeddedFontLst>
    <p:embeddedFont>
      <p:font typeface="Poppins" panose="00000500000000000000" pitchFamily="2" charset="0"/>
      <p:regular r:id="rId35"/>
      <p:bold r:id="rId36"/>
      <p:italic r:id="rId37"/>
      <p:boldItalic r:id="rId38"/>
    </p:embeddedFont>
    <p:embeddedFont>
      <p:font typeface="Quattrocento Sans" panose="020B0502050000020003" pitchFamily="3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
      <p:font typeface="Segoe UI Semibold" panose="020B0702040204020203" pitchFamily="34" charset="0"/>
      <p:bold r:id="rId49"/>
      <p:boldItalic r:id="rId50"/>
    </p:embeddedFont>
    <p:embeddedFont>
      <p:font typeface="Segoe UI Semilight" panose="020B0402040204020203" pitchFamily="34" charset="0"/>
      <p:regular r:id="rId51"/>
      <p:italic r:id="rId52"/>
    </p:embeddedFont>
    <p:embeddedFont>
      <p:font typeface="Trebuchet MS" panose="020B0603020202020204" pitchFamily="34" charset="0"/>
      <p:regular r:id="rId53"/>
      <p:bold r:id="rId54"/>
      <p:italic r:id="rId55"/>
      <p:boldItalic r:id="rId56"/>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4E5B266-C50A-368A-44B9-F0086972C9DA}" name="Carrie King" initials="CK" userId="S::cking@affirma.com::7dc2372c-aa75-4048-bf5e-c4959c59ab07" providerId="AD"/>
  <p188:author id="{FBF37C78-E519-D2E2-0F28-74B6986BB055}" name="Lauren Short" initials="LS" userId="S::lshort@affirma.com::6eb0672d-8c2e-4352-8fe6-36faf60f84f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88C"/>
    <a:srgbClr val="004B55"/>
    <a:srgbClr val="006580"/>
    <a:srgbClr val="003A63"/>
    <a:srgbClr val="777777"/>
    <a:srgbClr val="E5E7EB"/>
    <a:srgbClr val="CFCFCF"/>
    <a:srgbClr val="EDEBE8"/>
    <a:srgbClr val="7C7C7C"/>
    <a:srgbClr val="004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07" autoAdjust="0"/>
    <p:restoredTop sz="94660"/>
  </p:normalViewPr>
  <p:slideViewPr>
    <p:cSldViewPr snapToGrid="0">
      <p:cViewPr varScale="1">
        <p:scale>
          <a:sx n="92" d="100"/>
          <a:sy n="92" d="100"/>
        </p:scale>
        <p:origin x="420" y="60"/>
      </p:cViewPr>
      <p:guideLst>
        <p:guide pos="288"/>
        <p:guide pos="8928"/>
        <p:guide pos="6768"/>
        <p:guide pos="2448"/>
        <p:guide orient="horz" pos="4728"/>
        <p:guide orient="horz" pos="912"/>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customXml" Target="../customXml/item4.xml"/><Relationship Id="rId8" Type="http://schemas.openxmlformats.org/officeDocument/2006/relationships/slide" Target="slides/slide3.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Ratliff" userId="15f8beb4-be91-4414-9a26-8c346695a3e6" providerId="ADAL" clId="{CE099E2D-D51D-45C6-A251-2EEB3019A207}"/>
    <pc:docChg chg="delSld modSld sldOrd">
      <pc:chgData name="Dan Ratliff" userId="15f8beb4-be91-4414-9a26-8c346695a3e6" providerId="ADAL" clId="{CE099E2D-D51D-45C6-A251-2EEB3019A207}" dt="2025-04-25T14:51:23.385" v="3" actId="47"/>
      <pc:docMkLst>
        <pc:docMk/>
      </pc:docMkLst>
      <pc:sldChg chg="del">
        <pc:chgData name="Dan Ratliff" userId="15f8beb4-be91-4414-9a26-8c346695a3e6" providerId="ADAL" clId="{CE099E2D-D51D-45C6-A251-2EEB3019A207}" dt="2025-04-25T14:51:19.534" v="2" actId="47"/>
        <pc:sldMkLst>
          <pc:docMk/>
          <pc:sldMk cId="2700326360" sldId="2076139041"/>
        </pc:sldMkLst>
      </pc:sldChg>
      <pc:sldChg chg="ord">
        <pc:chgData name="Dan Ratliff" userId="15f8beb4-be91-4414-9a26-8c346695a3e6" providerId="ADAL" clId="{CE099E2D-D51D-45C6-A251-2EEB3019A207}" dt="2025-04-25T14:51:05.325" v="1"/>
        <pc:sldMkLst>
          <pc:docMk/>
          <pc:sldMk cId="918210966" sldId="2076139114"/>
        </pc:sldMkLst>
      </pc:sldChg>
      <pc:sldChg chg="del">
        <pc:chgData name="Dan Ratliff" userId="15f8beb4-be91-4414-9a26-8c346695a3e6" providerId="ADAL" clId="{CE099E2D-D51D-45C6-A251-2EEB3019A207}" dt="2025-04-25T14:51:23.385" v="3" actId="47"/>
        <pc:sldMkLst>
          <pc:docMk/>
          <pc:sldMk cId="4286900914" sldId="2076139130"/>
        </pc:sldMkLst>
      </pc:sldChg>
      <pc:sldMasterChg chg="delSldLayout">
        <pc:chgData name="Dan Ratliff" userId="15f8beb4-be91-4414-9a26-8c346695a3e6" providerId="ADAL" clId="{CE099E2D-D51D-45C6-A251-2EEB3019A207}" dt="2025-04-25T14:51:23.385" v="3" actId="47"/>
        <pc:sldMasterMkLst>
          <pc:docMk/>
          <pc:sldMasterMk cId="2845489276" sldId="2147483711"/>
        </pc:sldMasterMkLst>
        <pc:sldLayoutChg chg="del">
          <pc:chgData name="Dan Ratliff" userId="15f8beb4-be91-4414-9a26-8c346695a3e6" providerId="ADAL" clId="{CE099E2D-D51D-45C6-A251-2EEB3019A207}" dt="2025-04-25T14:51:23.385" v="3" actId="47"/>
          <pc:sldLayoutMkLst>
            <pc:docMk/>
            <pc:sldMasterMk cId="2845489276" sldId="2147483711"/>
            <pc:sldLayoutMk cId="2519057640" sldId="214748413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4/25/2025</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4/25/2025</a:t>
            </a:fld>
            <a:endParaRPr lang="en-US"/>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24517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3EE67-04E4-6CA2-85B0-8C075E5CE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D7359-B2A5-C5FB-3230-DBF8AEC3DC29}"/>
              </a:ext>
            </a:extLst>
          </p:cNvPr>
          <p:cNvSpPr>
            <a:spLocks noGrp="1" noRot="1" noChangeAspect="1"/>
          </p:cNvSpPr>
          <p:nvPr>
            <p:ph type="sldImg"/>
          </p:nvPr>
        </p:nvSpPr>
        <p:spPr>
          <a:xfrm>
            <a:off x="654050" y="1162050"/>
            <a:ext cx="5573713" cy="3136900"/>
          </a:xfrm>
        </p:spPr>
      </p:sp>
      <p:sp>
        <p:nvSpPr>
          <p:cNvPr id="3" name="Notes Placeholder 2">
            <a:extLst>
              <a:ext uri="{FF2B5EF4-FFF2-40B4-BE49-F238E27FC236}">
                <a16:creationId xmlns:a16="http://schemas.microsoft.com/office/drawing/2014/main" id="{CA0584C7-2871-2972-05A4-72DFA32430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DEBF81-D812-4F01-F6D1-7FDF45CC2B68}"/>
              </a:ext>
            </a:extLst>
          </p:cNvPr>
          <p:cNvSpPr>
            <a:spLocks noGrp="1"/>
          </p:cNvSpPr>
          <p:nvPr>
            <p:ph type="sldNum" sz="quarter" idx="10"/>
          </p:nvPr>
        </p:nvSpPr>
        <p:spPr/>
        <p:txBody>
          <a:bodyPr/>
          <a:lstStyle/>
          <a:p>
            <a:fld id="{5EE3F6CF-073A-4B4F-A2B7-08B9C7DBCB96}" type="slidenum">
              <a:rPr lang="en-US" smtClean="0"/>
              <a:t>10</a:t>
            </a:fld>
            <a:endParaRPr lang="en-US" dirty="0"/>
          </a:p>
        </p:txBody>
      </p:sp>
    </p:spTree>
    <p:extLst>
      <p:ext uri="{BB962C8B-B14F-4D97-AF65-F5344CB8AC3E}">
        <p14:creationId xmlns:p14="http://schemas.microsoft.com/office/powerpoint/2010/main" val="305050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66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12</a:t>
            </a:fld>
            <a:endParaRPr lang="en-US"/>
          </a:p>
        </p:txBody>
      </p:sp>
    </p:spTree>
    <p:extLst>
      <p:ext uri="{BB962C8B-B14F-4D97-AF65-F5344CB8AC3E}">
        <p14:creationId xmlns:p14="http://schemas.microsoft.com/office/powerpoint/2010/main" val="394985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13</a:t>
            </a:fld>
            <a:endParaRPr lang="en-US"/>
          </a:p>
        </p:txBody>
      </p:sp>
    </p:spTree>
    <p:extLst>
      <p:ext uri="{BB962C8B-B14F-4D97-AF65-F5344CB8AC3E}">
        <p14:creationId xmlns:p14="http://schemas.microsoft.com/office/powerpoint/2010/main" val="168531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14</a:t>
            </a:fld>
            <a:endParaRPr lang="en-US"/>
          </a:p>
        </p:txBody>
      </p:sp>
    </p:spTree>
    <p:extLst>
      <p:ext uri="{BB962C8B-B14F-4D97-AF65-F5344CB8AC3E}">
        <p14:creationId xmlns:p14="http://schemas.microsoft.com/office/powerpoint/2010/main" val="1355238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15</a:t>
            </a:fld>
            <a:endParaRPr lang="en-US"/>
          </a:p>
        </p:txBody>
      </p:sp>
    </p:spTree>
    <p:extLst>
      <p:ext uri="{BB962C8B-B14F-4D97-AF65-F5344CB8AC3E}">
        <p14:creationId xmlns:p14="http://schemas.microsoft.com/office/powerpoint/2010/main" val="30685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16</a:t>
            </a:fld>
            <a:endParaRPr lang="en-US"/>
          </a:p>
        </p:txBody>
      </p:sp>
    </p:spTree>
    <p:extLst>
      <p:ext uri="{BB962C8B-B14F-4D97-AF65-F5344CB8AC3E}">
        <p14:creationId xmlns:p14="http://schemas.microsoft.com/office/powerpoint/2010/main" val="3159652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17</a:t>
            </a:fld>
            <a:endParaRPr lang="en-US"/>
          </a:p>
        </p:txBody>
      </p:sp>
    </p:spTree>
    <p:extLst>
      <p:ext uri="{BB962C8B-B14F-4D97-AF65-F5344CB8AC3E}">
        <p14:creationId xmlns:p14="http://schemas.microsoft.com/office/powerpoint/2010/main" val="3336576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18</a:t>
            </a:fld>
            <a:endParaRPr lang="en-US"/>
          </a:p>
        </p:txBody>
      </p:sp>
    </p:spTree>
    <p:extLst>
      <p:ext uri="{BB962C8B-B14F-4D97-AF65-F5344CB8AC3E}">
        <p14:creationId xmlns:p14="http://schemas.microsoft.com/office/powerpoint/2010/main" val="2736488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19</a:t>
            </a:fld>
            <a:endParaRPr lang="en-US"/>
          </a:p>
        </p:txBody>
      </p:sp>
    </p:spTree>
    <p:extLst>
      <p:ext uri="{BB962C8B-B14F-4D97-AF65-F5344CB8AC3E}">
        <p14:creationId xmlns:p14="http://schemas.microsoft.com/office/powerpoint/2010/main" val="192103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604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20</a:t>
            </a:fld>
            <a:endParaRPr lang="en-US"/>
          </a:p>
        </p:txBody>
      </p:sp>
    </p:spTree>
    <p:extLst>
      <p:ext uri="{BB962C8B-B14F-4D97-AF65-F5344CB8AC3E}">
        <p14:creationId xmlns:p14="http://schemas.microsoft.com/office/powerpoint/2010/main" val="2736488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21</a:t>
            </a:fld>
            <a:endParaRPr lang="en-US"/>
          </a:p>
        </p:txBody>
      </p:sp>
    </p:spTree>
    <p:extLst>
      <p:ext uri="{BB962C8B-B14F-4D97-AF65-F5344CB8AC3E}">
        <p14:creationId xmlns:p14="http://schemas.microsoft.com/office/powerpoint/2010/main" val="1880934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72261" rtl="0" eaLnBrk="1" fontAlgn="auto" latinLnBrk="0" hangingPunct="1">
              <a:lnSpc>
                <a:spcPct val="100000"/>
              </a:lnSpc>
              <a:spcBef>
                <a:spcPts val="0"/>
              </a:spcBef>
              <a:spcAft>
                <a:spcPts val="0"/>
              </a:spcAft>
              <a:buClrTx/>
              <a:buSzTx/>
              <a:buFontTx/>
              <a:buNone/>
              <a:tabLst/>
              <a:defRPr/>
            </a:pPr>
            <a:fld id="{5EE3F6CF-073A-4B4F-A2B7-08B9C7DBCB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72261"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245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23</a:t>
            </a:fld>
            <a:endParaRPr lang="en-US"/>
          </a:p>
        </p:txBody>
      </p:sp>
    </p:spTree>
    <p:extLst>
      <p:ext uri="{BB962C8B-B14F-4D97-AF65-F5344CB8AC3E}">
        <p14:creationId xmlns:p14="http://schemas.microsoft.com/office/powerpoint/2010/main" val="3659068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24</a:t>
            </a:fld>
            <a:endParaRPr lang="en-US"/>
          </a:p>
        </p:txBody>
      </p:sp>
    </p:spTree>
    <p:extLst>
      <p:ext uri="{BB962C8B-B14F-4D97-AF65-F5344CB8AC3E}">
        <p14:creationId xmlns:p14="http://schemas.microsoft.com/office/powerpoint/2010/main" val="488479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25</a:t>
            </a:fld>
            <a:endParaRPr lang="en-US"/>
          </a:p>
        </p:txBody>
      </p:sp>
    </p:spTree>
    <p:extLst>
      <p:ext uri="{BB962C8B-B14F-4D97-AF65-F5344CB8AC3E}">
        <p14:creationId xmlns:p14="http://schemas.microsoft.com/office/powerpoint/2010/main" val="2246063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26</a:t>
            </a:fld>
            <a:endParaRPr lang="en-US"/>
          </a:p>
        </p:txBody>
      </p:sp>
    </p:spTree>
    <p:extLst>
      <p:ext uri="{BB962C8B-B14F-4D97-AF65-F5344CB8AC3E}">
        <p14:creationId xmlns:p14="http://schemas.microsoft.com/office/powerpoint/2010/main" val="1342170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27</a:t>
            </a:fld>
            <a:endParaRPr lang="en-US"/>
          </a:p>
        </p:txBody>
      </p:sp>
    </p:spTree>
    <p:extLst>
      <p:ext uri="{BB962C8B-B14F-4D97-AF65-F5344CB8AC3E}">
        <p14:creationId xmlns:p14="http://schemas.microsoft.com/office/powerpoint/2010/main" val="61337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Tx/>
              <a:buChar char="-"/>
            </a:pPr>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a:t>
            </a:fld>
            <a:endParaRPr lang="en-US"/>
          </a:p>
        </p:txBody>
      </p:sp>
    </p:spTree>
    <p:extLst>
      <p:ext uri="{BB962C8B-B14F-4D97-AF65-F5344CB8AC3E}">
        <p14:creationId xmlns:p14="http://schemas.microsoft.com/office/powerpoint/2010/main" val="2177869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4</a:t>
            </a:fld>
            <a:endParaRPr lang="en-US"/>
          </a:p>
        </p:txBody>
      </p:sp>
    </p:spTree>
    <p:extLst>
      <p:ext uri="{BB962C8B-B14F-4D97-AF65-F5344CB8AC3E}">
        <p14:creationId xmlns:p14="http://schemas.microsoft.com/office/powerpoint/2010/main" val="199843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E3F6CF-073A-4B4F-A2B7-08B9C7DBCB96}" type="slidenum">
              <a:rPr lang="en-US" smtClean="0"/>
              <a:t>5</a:t>
            </a:fld>
            <a:endParaRPr lang="en-US"/>
          </a:p>
        </p:txBody>
      </p:sp>
    </p:spTree>
    <p:extLst>
      <p:ext uri="{BB962C8B-B14F-4D97-AF65-F5344CB8AC3E}">
        <p14:creationId xmlns:p14="http://schemas.microsoft.com/office/powerpoint/2010/main" val="387845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C89F2-2864-BD81-A896-AD87F02CE4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20AD9-1FED-9085-73E1-7F54014457A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1450941-C9DA-5EDD-6CA5-6E387F0ABF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42F900-FF67-0ED2-009F-21ABDB294096}"/>
              </a:ext>
            </a:extLst>
          </p:cNvPr>
          <p:cNvSpPr>
            <a:spLocks noGrp="1"/>
          </p:cNvSpPr>
          <p:nvPr>
            <p:ph type="sldNum" sz="quarter" idx="10"/>
          </p:nvPr>
        </p:nvSpPr>
        <p:spPr/>
        <p:txBody>
          <a:bodyPr/>
          <a:lstStyle/>
          <a:p>
            <a:fld id="{5EE3F6CF-073A-4B4F-A2B7-08B9C7DBCB96}" type="slidenum">
              <a:rPr lang="en-US" smtClean="0"/>
              <a:t>6</a:t>
            </a:fld>
            <a:endParaRPr lang="en-US"/>
          </a:p>
        </p:txBody>
      </p:sp>
    </p:spTree>
    <p:extLst>
      <p:ext uri="{BB962C8B-B14F-4D97-AF65-F5344CB8AC3E}">
        <p14:creationId xmlns:p14="http://schemas.microsoft.com/office/powerpoint/2010/main" val="606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7</a:t>
            </a:fld>
            <a:endParaRPr lang="en-US"/>
          </a:p>
        </p:txBody>
      </p:sp>
    </p:spTree>
    <p:extLst>
      <p:ext uri="{BB962C8B-B14F-4D97-AF65-F5344CB8AC3E}">
        <p14:creationId xmlns:p14="http://schemas.microsoft.com/office/powerpoint/2010/main" val="340717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7C96-72F0-233C-38BE-B5586C44C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1C6DE-E3A7-9708-9E56-2E183085A0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93B8448-EBC3-284D-6CBF-51F757CB9E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132A3C-B56F-F70E-F03E-A3C59309E23D}"/>
              </a:ext>
            </a:extLst>
          </p:cNvPr>
          <p:cNvSpPr>
            <a:spLocks noGrp="1"/>
          </p:cNvSpPr>
          <p:nvPr>
            <p:ph type="sldNum" sz="quarter" idx="10"/>
          </p:nvPr>
        </p:nvSpPr>
        <p:spPr/>
        <p:txBody>
          <a:bodyPr/>
          <a:lstStyle/>
          <a:p>
            <a:fld id="{5EE3F6CF-073A-4B4F-A2B7-08B9C7DBCB96}" type="slidenum">
              <a:rPr lang="en-US" smtClean="0"/>
              <a:t>8</a:t>
            </a:fld>
            <a:endParaRPr lang="en-US"/>
          </a:p>
        </p:txBody>
      </p:sp>
    </p:spTree>
    <p:extLst>
      <p:ext uri="{BB962C8B-B14F-4D97-AF65-F5344CB8AC3E}">
        <p14:creationId xmlns:p14="http://schemas.microsoft.com/office/powerpoint/2010/main" val="108774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9</a:t>
            </a:fld>
            <a:endParaRPr lang="en-US"/>
          </a:p>
        </p:txBody>
      </p:sp>
    </p:spTree>
    <p:extLst>
      <p:ext uri="{BB962C8B-B14F-4D97-AF65-F5344CB8AC3E}">
        <p14:creationId xmlns:p14="http://schemas.microsoft.com/office/powerpoint/2010/main" val="2268599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4/25/2025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4/25/2025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35394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4/25/2025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30" y="3526065"/>
            <a:ext cx="9586336" cy="645517"/>
          </a:xfrm>
        </p:spPr>
        <p:txBody>
          <a:bodyPr wrap="none" anchor="t" anchorCtr="0">
            <a:noAutofit/>
          </a:bodyPr>
          <a:lstStyle>
            <a:lvl1pPr algn="l">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30" y="4473421"/>
            <a:ext cx="9586336" cy="1987357"/>
          </a:xfrm>
        </p:spPr>
        <p:txBody>
          <a:bodyPr>
            <a:normAutofit/>
          </a:bodyPr>
          <a:lstStyle>
            <a:lvl1pPr marL="0" indent="0" algn="l">
              <a:buNone/>
              <a:defRPr sz="2900">
                <a:solidFill>
                  <a:schemeClr val="bg1"/>
                </a:solidFill>
                <a:latin typeface="Segoe UI Semilight" panose="020B0402040204020203" pitchFamily="34" charset="0"/>
                <a:cs typeface="Segoe UI Semilight" panose="020B0402040204020203" pitchFamily="34" charset="0"/>
              </a:defRPr>
            </a:lvl1pPr>
            <a:lvl2pPr marL="537920" indent="0" algn="ctr">
              <a:buNone/>
              <a:defRPr sz="2400"/>
            </a:lvl2pPr>
            <a:lvl3pPr marL="1075840" indent="0" algn="ctr">
              <a:buNone/>
              <a:defRPr sz="2200"/>
            </a:lvl3pPr>
            <a:lvl4pPr marL="1613760" indent="0" algn="ctr">
              <a:buNone/>
              <a:defRPr sz="1900"/>
            </a:lvl4pPr>
            <a:lvl5pPr marL="2151680" indent="0" algn="ctr">
              <a:buNone/>
              <a:defRPr sz="1900"/>
            </a:lvl5pPr>
            <a:lvl6pPr marL="2689601" indent="0" algn="ctr">
              <a:buNone/>
              <a:defRPr sz="1900"/>
            </a:lvl6pPr>
            <a:lvl7pPr marL="3227520" indent="0" algn="ctr">
              <a:buNone/>
              <a:defRPr sz="1900"/>
            </a:lvl7pPr>
            <a:lvl8pPr marL="3765440" indent="0" algn="ctr">
              <a:buNone/>
              <a:defRPr sz="1900"/>
            </a:lvl8pPr>
            <a:lvl9pPr marL="4303360" indent="0" algn="ctr">
              <a:buNone/>
              <a:defRPr sz="19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7"/>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457200" y="3526065"/>
            <a:ext cx="13716000" cy="645517"/>
          </a:xfrm>
        </p:spPr>
        <p:txBody>
          <a:bodyPr wrap="none" anchor="t" anchorCtr="0">
            <a:noAutofit/>
          </a:bodyPr>
          <a:lstStyle>
            <a:lvl1pPr algn="l">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1619930" y="4473421"/>
            <a:ext cx="9586336" cy="1987357"/>
          </a:xfrm>
        </p:spPr>
        <p:txBody>
          <a:bodyPr>
            <a:normAutofit/>
          </a:bodyPr>
          <a:lstStyle>
            <a:lvl1pPr marL="0" indent="0" algn="l">
              <a:buNone/>
              <a:defRPr sz="2900">
                <a:solidFill>
                  <a:schemeClr val="bg1"/>
                </a:solidFill>
                <a:latin typeface="Segoe UI Semilight" panose="020B0402040204020203" pitchFamily="34" charset="0"/>
                <a:cs typeface="Segoe UI Semilight" panose="020B0402040204020203" pitchFamily="34" charset="0"/>
              </a:defRPr>
            </a:lvl1pPr>
            <a:lvl2pPr marL="537920" indent="0" algn="ctr">
              <a:buNone/>
              <a:defRPr sz="2400"/>
            </a:lvl2pPr>
            <a:lvl3pPr marL="1075840" indent="0" algn="ctr">
              <a:buNone/>
              <a:defRPr sz="2200"/>
            </a:lvl3pPr>
            <a:lvl4pPr marL="1613760" indent="0" algn="ctr">
              <a:buNone/>
              <a:defRPr sz="1900"/>
            </a:lvl4pPr>
            <a:lvl5pPr marL="2151680" indent="0" algn="ctr">
              <a:buNone/>
              <a:defRPr sz="1900"/>
            </a:lvl5pPr>
            <a:lvl6pPr marL="2689601" indent="0" algn="ctr">
              <a:buNone/>
              <a:defRPr sz="1900"/>
            </a:lvl6pPr>
            <a:lvl7pPr marL="3227520" indent="0" algn="ctr">
              <a:buNone/>
              <a:defRPr sz="1900"/>
            </a:lvl7pPr>
            <a:lvl8pPr marL="3765440" indent="0" algn="ctr">
              <a:buNone/>
              <a:defRPr sz="1900"/>
            </a:lvl8pPr>
            <a:lvl9pPr marL="4303360" indent="0" algn="ctr">
              <a:buNone/>
              <a:defRPr sz="19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8"/>
          </a:xfrm>
        </p:spPr>
        <p:txBody>
          <a:bodyPr/>
          <a:lstStyle>
            <a:lvl1pPr marL="0" indent="0">
              <a:buNone/>
              <a:defRPr sz="2900">
                <a:solidFill>
                  <a:schemeClr val="bg1"/>
                </a:solidFill>
                <a:latin typeface="Segoe UI" panose="020B0502040204020203" pitchFamily="34" charset="0"/>
              </a:defRPr>
            </a:lvl1pPr>
            <a:lvl2pPr marL="537920" indent="0">
              <a:buNone/>
              <a:defRPr sz="2400">
                <a:solidFill>
                  <a:schemeClr val="tx1">
                    <a:tint val="75000"/>
                  </a:schemeClr>
                </a:solidFill>
              </a:defRPr>
            </a:lvl2pPr>
            <a:lvl3pPr marL="1075840" indent="0">
              <a:buNone/>
              <a:defRPr sz="2200">
                <a:solidFill>
                  <a:schemeClr val="tx1">
                    <a:tint val="75000"/>
                  </a:schemeClr>
                </a:solidFill>
              </a:defRPr>
            </a:lvl3pPr>
            <a:lvl4pPr marL="1613760" indent="0">
              <a:buNone/>
              <a:defRPr sz="1900">
                <a:solidFill>
                  <a:schemeClr val="tx1">
                    <a:tint val="75000"/>
                  </a:schemeClr>
                </a:solidFill>
              </a:defRPr>
            </a:lvl4pPr>
            <a:lvl5pPr marL="2151680" indent="0">
              <a:buNone/>
              <a:defRPr sz="1900">
                <a:solidFill>
                  <a:schemeClr val="tx1">
                    <a:tint val="75000"/>
                  </a:schemeClr>
                </a:solidFill>
              </a:defRPr>
            </a:lvl5pPr>
            <a:lvl6pPr marL="2689601" indent="0">
              <a:buNone/>
              <a:defRPr sz="1900">
                <a:solidFill>
                  <a:schemeClr val="tx1">
                    <a:tint val="75000"/>
                  </a:schemeClr>
                </a:solidFill>
              </a:defRPr>
            </a:lvl6pPr>
            <a:lvl7pPr marL="3227520" indent="0">
              <a:buNone/>
              <a:defRPr sz="1900">
                <a:solidFill>
                  <a:schemeClr val="tx1">
                    <a:tint val="75000"/>
                  </a:schemeClr>
                </a:solidFill>
              </a:defRPr>
            </a:lvl7pPr>
            <a:lvl8pPr marL="3765440" indent="0">
              <a:buNone/>
              <a:defRPr sz="1900">
                <a:solidFill>
                  <a:schemeClr val="tx1">
                    <a:tint val="75000"/>
                  </a:schemeClr>
                </a:solidFill>
              </a:defRPr>
            </a:lvl8pPr>
            <a:lvl9pPr marL="4303360"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4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1"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1"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599"/>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8"/>
          </a:xfrm>
        </p:spPr>
        <p:txBody>
          <a:bodyPr/>
          <a:lstStyle>
            <a:lvl1pPr marL="0" indent="0">
              <a:buNone/>
              <a:defRPr sz="2900">
                <a:solidFill>
                  <a:schemeClr val="bg1"/>
                </a:solidFill>
                <a:latin typeface="Segoe UI" panose="020B0502040204020203" pitchFamily="34" charset="0"/>
              </a:defRPr>
            </a:lvl1pPr>
            <a:lvl2pPr marL="537920" indent="0">
              <a:buNone/>
              <a:defRPr sz="2400">
                <a:solidFill>
                  <a:schemeClr val="tx1">
                    <a:tint val="75000"/>
                  </a:schemeClr>
                </a:solidFill>
              </a:defRPr>
            </a:lvl2pPr>
            <a:lvl3pPr marL="1075840" indent="0">
              <a:buNone/>
              <a:defRPr sz="2200">
                <a:solidFill>
                  <a:schemeClr val="tx1">
                    <a:tint val="75000"/>
                  </a:schemeClr>
                </a:solidFill>
              </a:defRPr>
            </a:lvl3pPr>
            <a:lvl4pPr marL="1613760" indent="0">
              <a:buNone/>
              <a:defRPr sz="1900">
                <a:solidFill>
                  <a:schemeClr val="tx1">
                    <a:tint val="75000"/>
                  </a:schemeClr>
                </a:solidFill>
              </a:defRPr>
            </a:lvl4pPr>
            <a:lvl5pPr marL="2151680" indent="0">
              <a:buNone/>
              <a:defRPr sz="1900">
                <a:solidFill>
                  <a:schemeClr val="tx1">
                    <a:tint val="75000"/>
                  </a:schemeClr>
                </a:solidFill>
              </a:defRPr>
            </a:lvl5pPr>
            <a:lvl6pPr marL="2689601" indent="0">
              <a:buNone/>
              <a:defRPr sz="1900">
                <a:solidFill>
                  <a:schemeClr val="tx1">
                    <a:tint val="75000"/>
                  </a:schemeClr>
                </a:solidFill>
              </a:defRPr>
            </a:lvl6pPr>
            <a:lvl7pPr marL="3227520" indent="0">
              <a:buNone/>
              <a:defRPr sz="1900">
                <a:solidFill>
                  <a:schemeClr val="tx1">
                    <a:tint val="75000"/>
                  </a:schemeClr>
                </a:solidFill>
              </a:defRPr>
            </a:lvl7pPr>
            <a:lvl8pPr marL="3765440" indent="0">
              <a:buNone/>
              <a:defRPr sz="1900">
                <a:solidFill>
                  <a:schemeClr val="tx1">
                    <a:tint val="75000"/>
                  </a:schemeClr>
                </a:solidFill>
              </a:defRPr>
            </a:lvl8pPr>
            <a:lvl9pPr marL="4303360"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4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900">
                <a:solidFill>
                  <a:schemeClr val="bg1"/>
                </a:solidFill>
                <a:latin typeface="Segoe UI" panose="020B0502040204020203" pitchFamily="34" charset="0"/>
              </a:defRPr>
            </a:lvl1pPr>
            <a:lvl2pPr marL="537920" indent="0">
              <a:buNone/>
              <a:defRPr sz="2400">
                <a:solidFill>
                  <a:schemeClr val="tx1">
                    <a:tint val="75000"/>
                  </a:schemeClr>
                </a:solidFill>
              </a:defRPr>
            </a:lvl2pPr>
            <a:lvl3pPr marL="1075840" indent="0">
              <a:buNone/>
              <a:defRPr sz="2200">
                <a:solidFill>
                  <a:schemeClr val="tx1">
                    <a:tint val="75000"/>
                  </a:schemeClr>
                </a:solidFill>
              </a:defRPr>
            </a:lvl3pPr>
            <a:lvl4pPr marL="1613760" indent="0">
              <a:buNone/>
              <a:defRPr sz="1900">
                <a:solidFill>
                  <a:schemeClr val="tx1">
                    <a:tint val="75000"/>
                  </a:schemeClr>
                </a:solidFill>
              </a:defRPr>
            </a:lvl4pPr>
            <a:lvl5pPr marL="2151680" indent="0">
              <a:buNone/>
              <a:defRPr sz="1900">
                <a:solidFill>
                  <a:schemeClr val="tx1">
                    <a:tint val="75000"/>
                  </a:schemeClr>
                </a:solidFill>
              </a:defRPr>
            </a:lvl5pPr>
            <a:lvl6pPr marL="2689601" indent="0">
              <a:buNone/>
              <a:defRPr sz="1900">
                <a:solidFill>
                  <a:schemeClr val="tx1">
                    <a:tint val="75000"/>
                  </a:schemeClr>
                </a:solidFill>
              </a:defRPr>
            </a:lvl6pPr>
            <a:lvl7pPr marL="3227520" indent="0">
              <a:buNone/>
              <a:defRPr sz="1900">
                <a:solidFill>
                  <a:schemeClr val="tx1">
                    <a:tint val="75000"/>
                  </a:schemeClr>
                </a:solidFill>
              </a:defRPr>
            </a:lvl7pPr>
            <a:lvl8pPr marL="3765440" indent="0">
              <a:buNone/>
              <a:defRPr sz="1900">
                <a:solidFill>
                  <a:schemeClr val="tx1">
                    <a:tint val="75000"/>
                  </a:schemeClr>
                </a:solidFill>
              </a:defRPr>
            </a:lvl8pPr>
            <a:lvl9pPr marL="4303360"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4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2" y="-1"/>
            <a:ext cx="17499203" cy="8229600"/>
          </a:xfrm>
          <a:prstGeom prst="rect">
            <a:avLst/>
          </a:prstGeom>
        </p:spPr>
      </p:pic>
      <p:sp>
        <p:nvSpPr>
          <p:cNvPr id="3" name="Text Placeholder 2"/>
          <p:cNvSpPr>
            <a:spLocks noGrp="1"/>
          </p:cNvSpPr>
          <p:nvPr>
            <p:ph type="body" idx="1"/>
          </p:nvPr>
        </p:nvSpPr>
        <p:spPr>
          <a:xfrm>
            <a:off x="998605" y="5508192"/>
            <a:ext cx="12618252" cy="1798708"/>
          </a:xfrm>
        </p:spPr>
        <p:txBody>
          <a:bodyPr/>
          <a:lstStyle>
            <a:lvl1pPr marL="0" indent="0">
              <a:buNone/>
              <a:defRPr sz="2900">
                <a:solidFill>
                  <a:schemeClr val="tx1">
                    <a:tint val="75000"/>
                  </a:schemeClr>
                </a:solidFill>
                <a:latin typeface="Segoe UI" panose="020B0502040204020203" pitchFamily="34" charset="0"/>
              </a:defRPr>
            </a:lvl1pPr>
            <a:lvl2pPr marL="537920" indent="0">
              <a:buNone/>
              <a:defRPr sz="2400">
                <a:solidFill>
                  <a:schemeClr val="tx1">
                    <a:tint val="75000"/>
                  </a:schemeClr>
                </a:solidFill>
              </a:defRPr>
            </a:lvl2pPr>
            <a:lvl3pPr marL="1075840" indent="0">
              <a:buNone/>
              <a:defRPr sz="2200">
                <a:solidFill>
                  <a:schemeClr val="tx1">
                    <a:tint val="75000"/>
                  </a:schemeClr>
                </a:solidFill>
              </a:defRPr>
            </a:lvl3pPr>
            <a:lvl4pPr marL="1613760" indent="0">
              <a:buNone/>
              <a:defRPr sz="1900">
                <a:solidFill>
                  <a:schemeClr val="tx1">
                    <a:tint val="75000"/>
                  </a:schemeClr>
                </a:solidFill>
              </a:defRPr>
            </a:lvl4pPr>
            <a:lvl5pPr marL="2151680" indent="0">
              <a:buNone/>
              <a:defRPr sz="1900">
                <a:solidFill>
                  <a:schemeClr val="tx1">
                    <a:tint val="75000"/>
                  </a:schemeClr>
                </a:solidFill>
              </a:defRPr>
            </a:lvl5pPr>
            <a:lvl6pPr marL="2689601" indent="0">
              <a:buNone/>
              <a:defRPr sz="1900">
                <a:solidFill>
                  <a:schemeClr val="tx1">
                    <a:tint val="75000"/>
                  </a:schemeClr>
                </a:solidFill>
              </a:defRPr>
            </a:lvl6pPr>
            <a:lvl7pPr marL="3227520" indent="0">
              <a:buNone/>
              <a:defRPr sz="1900">
                <a:solidFill>
                  <a:schemeClr val="tx1">
                    <a:tint val="75000"/>
                  </a:schemeClr>
                </a:solidFill>
              </a:defRPr>
            </a:lvl7pPr>
            <a:lvl8pPr marL="3765440" indent="0">
              <a:buNone/>
              <a:defRPr sz="1900">
                <a:solidFill>
                  <a:schemeClr val="tx1">
                    <a:tint val="75000"/>
                  </a:schemeClr>
                </a:solidFill>
              </a:defRPr>
            </a:lvl8pPr>
            <a:lvl9pPr marL="4303360"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6" cy="1075862"/>
          </a:xfrm>
        </p:spPr>
        <p:txBody>
          <a:bodyPr anchor="t" anchorCtr="0">
            <a:noAutofit/>
          </a:bodyPr>
          <a:lstStyle>
            <a:lvl1pPr algn="l">
              <a:defRPr sz="64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8"/>
          </a:xfrm>
        </p:spPr>
        <p:txBody>
          <a:bodyPr/>
          <a:lstStyle>
            <a:lvl1pPr marL="0" indent="0">
              <a:buNone/>
              <a:defRPr sz="2900">
                <a:solidFill>
                  <a:schemeClr val="tx1">
                    <a:tint val="75000"/>
                  </a:schemeClr>
                </a:solidFill>
                <a:latin typeface="Segoe UI" panose="020B0502040204020203" pitchFamily="34" charset="0"/>
              </a:defRPr>
            </a:lvl1pPr>
            <a:lvl2pPr marL="537920" indent="0">
              <a:buNone/>
              <a:defRPr sz="2400">
                <a:solidFill>
                  <a:schemeClr val="tx1">
                    <a:tint val="75000"/>
                  </a:schemeClr>
                </a:solidFill>
              </a:defRPr>
            </a:lvl2pPr>
            <a:lvl3pPr marL="1075840" indent="0">
              <a:buNone/>
              <a:defRPr sz="2200">
                <a:solidFill>
                  <a:schemeClr val="tx1">
                    <a:tint val="75000"/>
                  </a:schemeClr>
                </a:solidFill>
              </a:defRPr>
            </a:lvl3pPr>
            <a:lvl4pPr marL="1613760" indent="0">
              <a:buNone/>
              <a:defRPr sz="1900">
                <a:solidFill>
                  <a:schemeClr val="tx1">
                    <a:tint val="75000"/>
                  </a:schemeClr>
                </a:solidFill>
              </a:defRPr>
            </a:lvl4pPr>
            <a:lvl5pPr marL="2151680" indent="0">
              <a:buNone/>
              <a:defRPr sz="1900">
                <a:solidFill>
                  <a:schemeClr val="tx1">
                    <a:tint val="75000"/>
                  </a:schemeClr>
                </a:solidFill>
              </a:defRPr>
            </a:lvl5pPr>
            <a:lvl6pPr marL="2689601" indent="0">
              <a:buNone/>
              <a:defRPr sz="1900">
                <a:solidFill>
                  <a:schemeClr val="tx1">
                    <a:tint val="75000"/>
                  </a:schemeClr>
                </a:solidFill>
              </a:defRPr>
            </a:lvl6pPr>
            <a:lvl7pPr marL="3227520" indent="0">
              <a:buNone/>
              <a:defRPr sz="1900">
                <a:solidFill>
                  <a:schemeClr val="tx1">
                    <a:tint val="75000"/>
                  </a:schemeClr>
                </a:solidFill>
              </a:defRPr>
            </a:lvl7pPr>
            <a:lvl8pPr marL="3765440" indent="0">
              <a:buNone/>
              <a:defRPr sz="1900">
                <a:solidFill>
                  <a:schemeClr val="tx1">
                    <a:tint val="75000"/>
                  </a:schemeClr>
                </a:solidFill>
              </a:defRPr>
            </a:lvl8pPr>
            <a:lvl9pPr marL="4303360"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6" cy="1075862"/>
          </a:xfrm>
        </p:spPr>
        <p:txBody>
          <a:bodyPr anchor="t" anchorCtr="0">
            <a:noAutofit/>
          </a:bodyPr>
          <a:lstStyle>
            <a:lvl1pPr algn="l">
              <a:defRPr sz="64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4203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243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80867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43388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61" y="146304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90" cy="274320"/>
          </a:xfrm>
        </p:spPr>
        <p:txBody>
          <a:bodyPr tIns="91440" bIns="91440">
            <a:noAutofit/>
          </a:bodyPr>
          <a:lstStyle>
            <a:lvl1pPr marL="0" indent="0">
              <a:buNone/>
              <a:defRPr sz="1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60" y="457200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1"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1" y="6126480"/>
            <a:ext cx="2102890" cy="274320"/>
          </a:xfrm>
        </p:spPr>
        <p:txBody>
          <a:bodyPr tIns="91440" bIns="91440">
            <a:noAutofit/>
          </a:bodyPr>
          <a:lstStyle>
            <a:lvl1pPr marL="0" indent="0">
              <a:buNone/>
              <a:defRPr sz="1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1"/>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368020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buNone/>
              <a:defRPr sz="1400">
                <a:latin typeface="+mn-lt"/>
              </a:defRPr>
            </a:lvl2pPr>
            <a:lvl3pPr marL="1075840" indent="0">
              <a:buNone/>
              <a:defRPr sz="1400">
                <a:latin typeface="+mn-lt"/>
              </a:defRPr>
            </a:lvl3pPr>
            <a:lvl4pPr marL="1613760" indent="0">
              <a:buNone/>
              <a:defRPr sz="1400">
                <a:latin typeface="+mn-lt"/>
              </a:defRPr>
            </a:lvl4pPr>
            <a:lvl5pPr marL="2151680" indent="0">
              <a:buNone/>
              <a:defRPr sz="14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61" y="1463040"/>
            <a:ext cx="11658599" cy="457200"/>
          </a:xfrm>
        </p:spPr>
        <p:txBody>
          <a:bodyPr tIns="91440" bIns="91440">
            <a:noAutofit/>
          </a:bodyPr>
          <a:lstStyle>
            <a:lvl1pPr marL="0" indent="0">
              <a:buNone/>
              <a:defRPr sz="2400">
                <a:latin typeface="+mj-lt"/>
              </a:defRPr>
            </a:lvl1pPr>
            <a:lvl2pPr marL="537919" indent="0">
              <a:buNone/>
              <a:defRPr sz="2400">
                <a:latin typeface="+mj-lt"/>
              </a:defRPr>
            </a:lvl2pPr>
            <a:lvl3pPr marL="1075840" indent="0">
              <a:buNone/>
              <a:defRPr sz="2400">
                <a:latin typeface="+mj-lt"/>
              </a:defRPr>
            </a:lvl3pPr>
            <a:lvl4pPr marL="1613760" indent="0">
              <a:buNone/>
              <a:defRPr sz="2400">
                <a:latin typeface="+mj-lt"/>
              </a:defRPr>
            </a:lvl4pPr>
            <a:lvl5pPr marL="2151680" indent="0">
              <a:buNone/>
              <a:defRPr sz="24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35456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5"/>
            <a:ext cx="11977006" cy="981778"/>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900" y="457200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1"/>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20" indent="0">
              <a:lnSpc>
                <a:spcPct val="120000"/>
              </a:lnSpc>
              <a:spcBef>
                <a:spcPts val="1200"/>
              </a:spcBef>
              <a:buNone/>
              <a:defRPr sz="1400" u="none">
                <a:latin typeface="Segoe UI" panose="020B0502040204020203" pitchFamily="34" charset="0"/>
              </a:defRPr>
            </a:lvl2pPr>
            <a:lvl3pPr marL="1075840" indent="0">
              <a:lnSpc>
                <a:spcPct val="120000"/>
              </a:lnSpc>
              <a:spcBef>
                <a:spcPts val="1200"/>
              </a:spcBef>
              <a:buNone/>
              <a:defRPr sz="1400" u="none">
                <a:latin typeface="Segoe UI" panose="020B0502040204020203" pitchFamily="34" charset="0"/>
              </a:defRPr>
            </a:lvl3pPr>
            <a:lvl4pPr marL="1613760" indent="0">
              <a:lnSpc>
                <a:spcPct val="120000"/>
              </a:lnSpc>
              <a:spcBef>
                <a:spcPts val="1200"/>
              </a:spcBef>
              <a:buNone/>
              <a:defRPr sz="1400" u="none">
                <a:latin typeface="Segoe UI" panose="020B0502040204020203" pitchFamily="34" charset="0"/>
              </a:defRPr>
            </a:lvl4pPr>
            <a:lvl5pPr marL="2151680" indent="0">
              <a:lnSpc>
                <a:spcPct val="120000"/>
              </a:lnSpc>
              <a:spcBef>
                <a:spcPts val="1200"/>
              </a:spcBef>
              <a:buNone/>
              <a:defRPr sz="14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19" indent="0">
              <a:lnSpc>
                <a:spcPct val="120000"/>
              </a:lnSpc>
              <a:spcBef>
                <a:spcPts val="1200"/>
              </a:spcBef>
              <a:buNone/>
              <a:defRPr sz="1400">
                <a:latin typeface="Segoe UI" panose="020B0502040204020203" pitchFamily="34" charset="0"/>
              </a:defRPr>
            </a:lvl2pPr>
            <a:lvl3pPr marL="1075840" indent="0">
              <a:lnSpc>
                <a:spcPct val="120000"/>
              </a:lnSpc>
              <a:spcBef>
                <a:spcPts val="1200"/>
              </a:spcBef>
              <a:buNone/>
              <a:defRPr sz="1400">
                <a:latin typeface="Segoe UI" panose="020B0502040204020203" pitchFamily="34" charset="0"/>
              </a:defRPr>
            </a:lvl3pPr>
            <a:lvl4pPr marL="1613760" indent="0">
              <a:lnSpc>
                <a:spcPct val="120000"/>
              </a:lnSpc>
              <a:spcBef>
                <a:spcPts val="1200"/>
              </a:spcBef>
              <a:buNone/>
              <a:defRPr sz="1400">
                <a:latin typeface="Segoe UI" panose="020B0502040204020203" pitchFamily="34" charset="0"/>
              </a:defRPr>
            </a:lvl4pPr>
            <a:lvl5pPr marL="2151680" indent="0">
              <a:lnSpc>
                <a:spcPct val="120000"/>
              </a:lnSpc>
              <a:spcBef>
                <a:spcPts val="1200"/>
              </a:spcBef>
              <a:buNone/>
              <a:defRPr sz="14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4/25/2025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22667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20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3"/>
            <a:ext cx="6400800" cy="988076"/>
          </a:xfrm>
        </p:spPr>
        <p:txBody>
          <a:bodyPr anchor="b"/>
          <a:lstStyle>
            <a:lvl1pPr marL="0" indent="0">
              <a:buNone/>
              <a:defRPr sz="2900" b="1">
                <a:latin typeface="+mj-lt"/>
              </a:defRPr>
            </a:lvl1pPr>
            <a:lvl2pPr marL="537920" indent="0">
              <a:buNone/>
              <a:defRPr sz="2400" b="1"/>
            </a:lvl2pPr>
            <a:lvl3pPr marL="1075840" indent="0">
              <a:buNone/>
              <a:defRPr sz="2200" b="1"/>
            </a:lvl3pPr>
            <a:lvl4pPr marL="1613760" indent="0">
              <a:buNone/>
              <a:defRPr sz="1900" b="1"/>
            </a:lvl4pPr>
            <a:lvl5pPr marL="2151680" indent="0">
              <a:buNone/>
              <a:defRPr sz="1900" b="1"/>
            </a:lvl5pPr>
            <a:lvl6pPr marL="2689601" indent="0">
              <a:buNone/>
              <a:defRPr sz="1900" b="1"/>
            </a:lvl6pPr>
            <a:lvl7pPr marL="3227520" indent="0">
              <a:buNone/>
              <a:defRPr sz="1900" b="1"/>
            </a:lvl7pPr>
            <a:lvl8pPr marL="3765440" indent="0">
              <a:buNone/>
              <a:defRPr sz="1900" b="1"/>
            </a:lvl8pPr>
            <a:lvl9pPr marL="4303360" indent="0">
              <a:buNone/>
              <a:defRPr sz="1900" b="1"/>
            </a:lvl9pPr>
          </a:lstStyle>
          <a:p>
            <a:pPr lvl="0"/>
            <a:r>
              <a:rPr lang="en-US"/>
              <a:t>Edit Master text styles</a:t>
            </a:r>
          </a:p>
        </p:txBody>
      </p:sp>
      <p:sp>
        <p:nvSpPr>
          <p:cNvPr id="4" name="Content Placeholder 3"/>
          <p:cNvSpPr>
            <a:spLocks noGrp="1"/>
          </p:cNvSpPr>
          <p:nvPr>
            <p:ph sz="half" idx="2"/>
          </p:nvPr>
        </p:nvSpPr>
        <p:spPr>
          <a:xfrm>
            <a:off x="457199" y="3005318"/>
            <a:ext cx="6400800" cy="4422990"/>
          </a:xfrm>
        </p:spPr>
        <p:txBody>
          <a:bodyPr>
            <a:noAutofit/>
          </a:bodyPr>
          <a:lstStyle>
            <a:lvl1pPr marL="0" indent="0">
              <a:buNone/>
              <a:defRPr>
                <a:latin typeface="Segoe UI" panose="020B0502040204020203" pitchFamily="34" charset="0"/>
              </a:defRPr>
            </a:lvl1pPr>
            <a:lvl2pPr marL="537919" indent="0">
              <a:buNone/>
              <a:defRPr>
                <a:latin typeface="Segoe UI" panose="020B0502040204020203" pitchFamily="34" charset="0"/>
              </a:defRPr>
            </a:lvl2pPr>
            <a:lvl3pPr marL="1075840" indent="0">
              <a:buNone/>
              <a:defRPr>
                <a:latin typeface="Segoe UI" panose="020B0502040204020203" pitchFamily="34" charset="0"/>
              </a:defRPr>
            </a:lvl3pPr>
            <a:lvl4pPr marL="1613760" indent="0">
              <a:buNone/>
              <a:defRPr>
                <a:latin typeface="Segoe UI" panose="020B0502040204020203" pitchFamily="34" charset="0"/>
              </a:defRPr>
            </a:lvl4pPr>
            <a:lvl5pPr marL="2151680"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772400" y="2017243"/>
            <a:ext cx="6400800" cy="988076"/>
          </a:xfrm>
        </p:spPr>
        <p:txBody>
          <a:bodyPr anchor="b"/>
          <a:lstStyle>
            <a:lvl1pPr marL="0" indent="0">
              <a:buNone/>
              <a:defRPr sz="2900" b="1">
                <a:latin typeface="+mj-lt"/>
              </a:defRPr>
            </a:lvl1pPr>
            <a:lvl2pPr marL="537920" indent="0">
              <a:buNone/>
              <a:defRPr sz="2400" b="1"/>
            </a:lvl2pPr>
            <a:lvl3pPr marL="1075840" indent="0">
              <a:buNone/>
              <a:defRPr sz="2200" b="1"/>
            </a:lvl3pPr>
            <a:lvl4pPr marL="1613760" indent="0">
              <a:buNone/>
              <a:defRPr sz="1900" b="1"/>
            </a:lvl4pPr>
            <a:lvl5pPr marL="2151680" indent="0">
              <a:buNone/>
              <a:defRPr sz="1900" b="1"/>
            </a:lvl5pPr>
            <a:lvl6pPr marL="2689601" indent="0">
              <a:buNone/>
              <a:defRPr sz="1900" b="1"/>
            </a:lvl6pPr>
            <a:lvl7pPr marL="3227520" indent="0">
              <a:buNone/>
              <a:defRPr sz="1900" b="1"/>
            </a:lvl7pPr>
            <a:lvl8pPr marL="3765440" indent="0">
              <a:buNone/>
              <a:defRPr sz="1900" b="1"/>
            </a:lvl8pPr>
            <a:lvl9pPr marL="4303360" indent="0">
              <a:buNone/>
              <a:defRPr sz="1900" b="1"/>
            </a:lvl9pPr>
          </a:lstStyle>
          <a:p>
            <a:pPr lvl="0"/>
            <a:r>
              <a:rPr lang="en-US"/>
              <a:t>Edit Master text styles</a:t>
            </a:r>
          </a:p>
        </p:txBody>
      </p:sp>
      <p:sp>
        <p:nvSpPr>
          <p:cNvPr id="6" name="Content Placeholder 5"/>
          <p:cNvSpPr>
            <a:spLocks noGrp="1"/>
          </p:cNvSpPr>
          <p:nvPr>
            <p:ph sz="quarter" idx="4"/>
          </p:nvPr>
        </p:nvSpPr>
        <p:spPr>
          <a:xfrm>
            <a:off x="7772400" y="3005318"/>
            <a:ext cx="6400800" cy="4422990"/>
          </a:xfrm>
        </p:spPr>
        <p:txBody>
          <a:bodyPr>
            <a:noAutofit/>
          </a:bodyPr>
          <a:lstStyle>
            <a:lvl1pPr marL="0" indent="0">
              <a:buNone/>
              <a:defRPr>
                <a:latin typeface="Segoe UI" panose="020B0502040204020203" pitchFamily="34" charset="0"/>
              </a:defRPr>
            </a:lvl1pPr>
            <a:lvl2pPr marL="537919" indent="0">
              <a:buNone/>
              <a:defRPr>
                <a:latin typeface="Segoe UI" panose="020B0502040204020203" pitchFamily="34" charset="0"/>
              </a:defRPr>
            </a:lvl2pPr>
            <a:lvl3pPr marL="1075840" indent="0">
              <a:buNone/>
              <a:defRPr>
                <a:latin typeface="Segoe UI" panose="020B0502040204020203" pitchFamily="34" charset="0"/>
              </a:defRPr>
            </a:lvl3pPr>
            <a:lvl4pPr marL="1613760" indent="0">
              <a:buNone/>
              <a:defRPr>
                <a:latin typeface="Segoe UI" panose="020B0502040204020203" pitchFamily="34" charset="0"/>
              </a:defRPr>
            </a:lvl4pPr>
            <a:lvl5pPr marL="2151680"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4/25/2025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119878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6" cy="274320"/>
          </a:xfrm>
          <a:prstGeom prst="rect">
            <a:avLst/>
          </a:prstGeom>
        </p:spPr>
      </p:pic>
    </p:spTree>
    <p:extLst>
      <p:ext uri="{BB962C8B-B14F-4D97-AF65-F5344CB8AC3E}">
        <p14:creationId xmlns:p14="http://schemas.microsoft.com/office/powerpoint/2010/main" val="5476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8"/>
            <a:ext cx="3911778" cy="645517"/>
          </a:xfrm>
        </p:spPr>
        <p:txBody>
          <a:bodyPr wrap="none" anchor="t" anchorCtr="0">
            <a:noAutofit/>
          </a:bodyPr>
          <a:lstStyle>
            <a:lvl1pPr algn="r">
              <a:defRPr sz="4200">
                <a:solidFill>
                  <a:srgbClr val="E45A1E"/>
                </a:solidFill>
              </a:defRPr>
            </a:lvl1pPr>
          </a:lstStyle>
          <a:p>
            <a:r>
              <a:rPr lang="en-US"/>
              <a:t>Click to edit Master title style</a:t>
            </a:r>
          </a:p>
        </p:txBody>
      </p:sp>
      <p:sp>
        <p:nvSpPr>
          <p:cNvPr id="3" name="Subtitle 2"/>
          <p:cNvSpPr>
            <a:spLocks noGrp="1"/>
          </p:cNvSpPr>
          <p:nvPr>
            <p:ph type="subTitle" idx="1"/>
          </p:nvPr>
        </p:nvSpPr>
        <p:spPr>
          <a:xfrm>
            <a:off x="1697128" y="3980692"/>
            <a:ext cx="3911778" cy="1987357"/>
          </a:xfrm>
        </p:spPr>
        <p:txBody>
          <a:bodyPr>
            <a:normAutofit/>
          </a:bodyPr>
          <a:lstStyle>
            <a:lvl1pPr marL="0" indent="0" algn="r">
              <a:buNone/>
              <a:defRPr sz="2200">
                <a:solidFill>
                  <a:srgbClr val="E45A1E"/>
                </a:solidFill>
                <a:latin typeface="Segoe UI Semilight" panose="020B0402040204020203" pitchFamily="34" charset="0"/>
                <a:cs typeface="Segoe UI Semilight" panose="020B0402040204020203" pitchFamily="34" charset="0"/>
              </a:defRPr>
            </a:lvl1pPr>
            <a:lvl2pPr marL="537920" indent="0" algn="ctr">
              <a:buNone/>
              <a:defRPr sz="2400"/>
            </a:lvl2pPr>
            <a:lvl3pPr marL="1075840" indent="0" algn="ctr">
              <a:buNone/>
              <a:defRPr sz="2200"/>
            </a:lvl3pPr>
            <a:lvl4pPr marL="1613760" indent="0" algn="ctr">
              <a:buNone/>
              <a:defRPr sz="1900"/>
            </a:lvl4pPr>
            <a:lvl5pPr marL="2151680" indent="0" algn="ctr">
              <a:buNone/>
              <a:defRPr sz="1900"/>
            </a:lvl5pPr>
            <a:lvl6pPr marL="2689601" indent="0" algn="ctr">
              <a:buNone/>
              <a:defRPr sz="1900"/>
            </a:lvl6pPr>
            <a:lvl7pPr marL="3227520" indent="0" algn="ctr">
              <a:buNone/>
              <a:defRPr sz="1900"/>
            </a:lvl7pPr>
            <a:lvl8pPr marL="3765440" indent="0" algn="ctr">
              <a:buNone/>
              <a:defRPr sz="1900"/>
            </a:lvl8pPr>
            <a:lvl9pPr marL="4303360" indent="0" algn="ctr">
              <a:buNone/>
              <a:defRPr sz="19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7315203" y="2"/>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4" cy="674892"/>
          </a:xfrm>
          <a:prstGeom prst="rect">
            <a:avLst/>
          </a:prstGeom>
        </p:spPr>
      </p:pic>
    </p:spTree>
    <p:extLst>
      <p:ext uri="{BB962C8B-B14F-4D97-AF65-F5344CB8AC3E}">
        <p14:creationId xmlns:p14="http://schemas.microsoft.com/office/powerpoint/2010/main" val="203450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4/25/2025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2" cy="1920115"/>
          </a:xfrm>
        </p:spPr>
        <p:txBody>
          <a:bodyPr anchor="b"/>
          <a:lstStyle>
            <a:lvl1pPr>
              <a:defRPr sz="3700"/>
            </a:lvl1pPr>
          </a:lstStyle>
          <a:p>
            <a:r>
              <a:rPr lang="en-US"/>
              <a:t>Click to edit Master title style</a:t>
            </a:r>
          </a:p>
        </p:txBody>
      </p:sp>
      <p:sp>
        <p:nvSpPr>
          <p:cNvPr id="3" name="Picture Placeholder 2"/>
          <p:cNvSpPr>
            <a:spLocks noGrp="1"/>
          </p:cNvSpPr>
          <p:nvPr>
            <p:ph type="pic" idx="1"/>
          </p:nvPr>
        </p:nvSpPr>
        <p:spPr>
          <a:xfrm>
            <a:off x="6220725" y="1184200"/>
            <a:ext cx="7406095" cy="5848134"/>
          </a:xfrm>
        </p:spPr>
        <p:txBody>
          <a:bodyPr/>
          <a:lstStyle>
            <a:lvl1pPr marL="0" indent="0">
              <a:buNone/>
              <a:defRPr sz="3700">
                <a:latin typeface="Segoe UI" panose="020B0502040204020203" pitchFamily="34" charset="0"/>
              </a:defRPr>
            </a:lvl1pPr>
            <a:lvl2pPr marL="537920" indent="0">
              <a:buNone/>
              <a:defRPr sz="3200"/>
            </a:lvl2pPr>
            <a:lvl3pPr marL="1075840" indent="0">
              <a:buNone/>
              <a:defRPr sz="2900"/>
            </a:lvl3pPr>
            <a:lvl4pPr marL="1613760" indent="0">
              <a:buNone/>
              <a:defRPr sz="2400"/>
            </a:lvl4pPr>
            <a:lvl5pPr marL="2151680" indent="0">
              <a:buNone/>
              <a:defRPr sz="2400"/>
            </a:lvl5pPr>
            <a:lvl6pPr marL="2689601" indent="0">
              <a:buNone/>
              <a:defRPr sz="2400"/>
            </a:lvl6pPr>
            <a:lvl7pPr marL="3227520" indent="0">
              <a:buNone/>
              <a:defRPr sz="2400"/>
            </a:lvl7pPr>
            <a:lvl8pPr marL="3765440" indent="0">
              <a:buNone/>
              <a:defRPr sz="2400"/>
            </a:lvl8pPr>
            <a:lvl9pPr marL="4303360" indent="0">
              <a:buNone/>
              <a:defRPr sz="2400"/>
            </a:lvl9pPr>
          </a:lstStyle>
          <a:p>
            <a:r>
              <a:rPr lang="en-US"/>
              <a:t>Click icon to add picture</a:t>
            </a:r>
          </a:p>
        </p:txBody>
      </p:sp>
      <p:sp>
        <p:nvSpPr>
          <p:cNvPr id="4" name="Text Placeholder 3"/>
          <p:cNvSpPr>
            <a:spLocks noGrp="1"/>
          </p:cNvSpPr>
          <p:nvPr>
            <p:ph type="body" sz="half" idx="2"/>
          </p:nvPr>
        </p:nvSpPr>
        <p:spPr>
          <a:xfrm>
            <a:off x="1008564" y="2469255"/>
            <a:ext cx="4719082" cy="4574284"/>
          </a:xfrm>
        </p:spPr>
        <p:txBody>
          <a:bodyPr/>
          <a:lstStyle>
            <a:lvl1pPr marL="0" indent="0">
              <a:buNone/>
              <a:defRPr sz="1900">
                <a:latin typeface="Segoe UI" panose="020B0502040204020203" pitchFamily="34" charset="0"/>
              </a:defRPr>
            </a:lvl1pPr>
            <a:lvl2pPr marL="537920" indent="0">
              <a:buNone/>
              <a:defRPr sz="1700"/>
            </a:lvl2pPr>
            <a:lvl3pPr marL="1075840" indent="0">
              <a:buNone/>
              <a:defRPr sz="1400"/>
            </a:lvl3pPr>
            <a:lvl4pPr marL="1613760" indent="0">
              <a:buNone/>
              <a:defRPr sz="1200"/>
            </a:lvl4pPr>
            <a:lvl5pPr marL="2151680" indent="0">
              <a:buNone/>
              <a:defRPr sz="1200"/>
            </a:lvl5pPr>
            <a:lvl6pPr marL="2689601" indent="0">
              <a:buNone/>
              <a:defRPr sz="1200"/>
            </a:lvl6pPr>
            <a:lvl7pPr marL="3227520" indent="0">
              <a:buNone/>
              <a:defRPr sz="1200"/>
            </a:lvl7pPr>
            <a:lvl8pPr marL="3765440" indent="0">
              <a:buNone/>
              <a:defRPr sz="1200"/>
            </a:lvl8pPr>
            <a:lvl9pPr marL="430336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4/25/2025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6"/>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457200" y="1225297"/>
            <a:ext cx="13785427" cy="263149"/>
          </a:xfrm>
        </p:spPr>
        <p:txBody>
          <a:bodyPr lIns="9144" tIns="0" rIns="0" bIns="0">
            <a:spAutoFit/>
          </a:bodyPr>
          <a:lstStyle>
            <a:lvl1pPr marL="0" indent="0">
              <a:buNone/>
              <a:defRPr sz="1900" spc="-17"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l="14661" r="10573"/>
          <a:stretch/>
        </p:blipFill>
        <p:spPr>
          <a:xfrm>
            <a:off x="0" y="-1"/>
            <a:ext cx="14630400"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4/25/2025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4/25/2025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4/25/2025</a:t>
            </a:fld>
            <a:endParaRPr lang="en-US"/>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2" y="7628167"/>
            <a:ext cx="3292151" cy="365760"/>
          </a:xfrm>
          <a:prstGeom prst="rect">
            <a:avLst/>
          </a:prstGeom>
        </p:spPr>
        <p:txBody>
          <a:bodyPr vert="horz" lIns="91440" tIns="45720" rIns="91440" bIns="45720" rtlCol="0" anchor="ctr"/>
          <a:lstStyle>
            <a:lvl1pPr algn="l">
              <a:defRPr sz="1400">
                <a:solidFill>
                  <a:schemeClr val="tx1">
                    <a:tint val="75000"/>
                  </a:schemeClr>
                </a:solidFill>
                <a:latin typeface="Segoe UI" panose="020B0502040204020203" pitchFamily="34" charset="0"/>
              </a:defRPr>
            </a:lvl1pPr>
          </a:lstStyle>
          <a:p>
            <a:fld id="{6C1EC331-590E-4679-816A-DCB458BBD7AB}" type="datetime1">
              <a:rPr lang="en-US" smtClean="0"/>
              <a:t>4/25/2025</a:t>
            </a:fld>
            <a:endParaRPr lang="en-US"/>
          </a:p>
        </p:txBody>
      </p:sp>
      <p:sp>
        <p:nvSpPr>
          <p:cNvPr id="5" name="Footer Placeholder 4"/>
          <p:cNvSpPr>
            <a:spLocks noGrp="1"/>
          </p:cNvSpPr>
          <p:nvPr>
            <p:ph type="ftr" sz="quarter" idx="3"/>
          </p:nvPr>
        </p:nvSpPr>
        <p:spPr>
          <a:xfrm>
            <a:off x="4846090" y="7628167"/>
            <a:ext cx="4938227" cy="437069"/>
          </a:xfrm>
          <a:prstGeom prst="rect">
            <a:avLst/>
          </a:prstGeom>
        </p:spPr>
        <p:txBody>
          <a:bodyPr vert="horz" lIns="91440" tIns="45720" rIns="91440" bIns="45720" rtlCol="0" anchor="ctr"/>
          <a:lstStyle>
            <a:lvl1pPr algn="ctr">
              <a:defRPr sz="14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23" r:id="rId18"/>
    <p:sldLayoutId id="2147484124" r:id="rId19"/>
    <p:sldLayoutId id="2147484125" r:id="rId20"/>
    <p:sldLayoutId id="2147484126" r:id="rId21"/>
    <p:sldLayoutId id="2147484127" r:id="rId22"/>
    <p:sldLayoutId id="2147484128" r:id="rId23"/>
    <p:sldLayoutId id="214748412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07584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61" indent="-268961" algn="l" defTabSz="1075840" rtl="0" eaLnBrk="1" latinLnBrk="0" hangingPunct="1">
        <a:lnSpc>
          <a:spcPct val="90000"/>
        </a:lnSpc>
        <a:spcBef>
          <a:spcPts val="1177"/>
        </a:spcBef>
        <a:buFont typeface="Arial" panose="020B0604020202020204" pitchFamily="34" charset="0"/>
        <a:buChar char="•"/>
        <a:defRPr sz="2400" kern="1200">
          <a:solidFill>
            <a:schemeClr val="tx1"/>
          </a:solidFill>
          <a:latin typeface="Segoe UI" panose="020B0502040204020203" pitchFamily="34" charset="0"/>
          <a:ea typeface="+mn-ea"/>
          <a:cs typeface="+mn-cs"/>
        </a:defRPr>
      </a:lvl1pPr>
      <a:lvl2pPr marL="806880" indent="-268961" algn="l" defTabSz="1075840" rtl="0" eaLnBrk="1" latinLnBrk="0" hangingPunct="1">
        <a:lnSpc>
          <a:spcPct val="90000"/>
        </a:lnSpc>
        <a:spcBef>
          <a:spcPts val="588"/>
        </a:spcBef>
        <a:buFont typeface="Arial" panose="020B0604020202020204" pitchFamily="34" charset="0"/>
        <a:buChar char="•"/>
        <a:defRPr sz="2200" kern="1200">
          <a:solidFill>
            <a:schemeClr val="tx1"/>
          </a:solidFill>
          <a:latin typeface="Segoe UI" panose="020B0502040204020203" pitchFamily="34" charset="0"/>
          <a:ea typeface="+mn-ea"/>
          <a:cs typeface="+mn-cs"/>
        </a:defRPr>
      </a:lvl2pPr>
      <a:lvl3pPr marL="1344800" indent="-268961" algn="l" defTabSz="1075840" rtl="0" eaLnBrk="1" latinLnBrk="0" hangingPunct="1">
        <a:lnSpc>
          <a:spcPct val="90000"/>
        </a:lnSpc>
        <a:spcBef>
          <a:spcPts val="588"/>
        </a:spcBef>
        <a:buFont typeface="Arial" panose="020B0604020202020204" pitchFamily="34" charset="0"/>
        <a:buChar char="•"/>
        <a:defRPr sz="1900" kern="1200">
          <a:solidFill>
            <a:schemeClr val="tx1"/>
          </a:solidFill>
          <a:latin typeface="Segoe UI" panose="020B0502040204020203" pitchFamily="34" charset="0"/>
          <a:ea typeface="+mn-ea"/>
          <a:cs typeface="+mn-cs"/>
        </a:defRPr>
      </a:lvl3pPr>
      <a:lvl4pPr marL="1882720" indent="-268961" algn="l" defTabSz="1075840" rtl="0" eaLnBrk="1" latinLnBrk="0" hangingPunct="1">
        <a:lnSpc>
          <a:spcPct val="90000"/>
        </a:lnSpc>
        <a:spcBef>
          <a:spcPts val="588"/>
        </a:spcBef>
        <a:buFont typeface="Arial" panose="020B0604020202020204" pitchFamily="34" charset="0"/>
        <a:buChar char="•"/>
        <a:defRPr sz="1700" kern="1200">
          <a:solidFill>
            <a:schemeClr val="tx1"/>
          </a:solidFill>
          <a:latin typeface="Segoe UI" panose="020B0502040204020203" pitchFamily="34" charset="0"/>
          <a:ea typeface="+mn-ea"/>
          <a:cs typeface="+mn-cs"/>
        </a:defRPr>
      </a:lvl4pPr>
      <a:lvl5pPr marL="2420640" indent="-268961" algn="l" defTabSz="1075840" rtl="0" eaLnBrk="1" latinLnBrk="0" hangingPunct="1">
        <a:lnSpc>
          <a:spcPct val="90000"/>
        </a:lnSpc>
        <a:spcBef>
          <a:spcPts val="588"/>
        </a:spcBef>
        <a:buFont typeface="Arial" panose="020B0604020202020204" pitchFamily="34" charset="0"/>
        <a:buChar char="•"/>
        <a:defRPr sz="1700" kern="1200">
          <a:solidFill>
            <a:schemeClr val="tx1"/>
          </a:solidFill>
          <a:latin typeface="Segoe UI" panose="020B0502040204020203" pitchFamily="34" charset="0"/>
          <a:ea typeface="+mn-ea"/>
          <a:cs typeface="+mn-cs"/>
        </a:defRPr>
      </a:lvl5pPr>
      <a:lvl6pPr marL="2958559" indent="-268961" algn="l" defTabSz="1075840" rtl="0" eaLnBrk="1" latinLnBrk="0" hangingPunct="1">
        <a:lnSpc>
          <a:spcPct val="90000"/>
        </a:lnSpc>
        <a:spcBef>
          <a:spcPts val="588"/>
        </a:spcBef>
        <a:buFont typeface="Arial" panose="020B0604020202020204" pitchFamily="34" charset="0"/>
        <a:buChar char="•"/>
        <a:defRPr sz="2200" kern="1200">
          <a:solidFill>
            <a:schemeClr val="tx1"/>
          </a:solidFill>
          <a:latin typeface="+mn-lt"/>
          <a:ea typeface="+mn-ea"/>
          <a:cs typeface="+mn-cs"/>
        </a:defRPr>
      </a:lvl6pPr>
      <a:lvl7pPr marL="3496480" indent="-268961" algn="l" defTabSz="1075840" rtl="0" eaLnBrk="1" latinLnBrk="0" hangingPunct="1">
        <a:lnSpc>
          <a:spcPct val="90000"/>
        </a:lnSpc>
        <a:spcBef>
          <a:spcPts val="588"/>
        </a:spcBef>
        <a:buFont typeface="Arial" panose="020B0604020202020204" pitchFamily="34" charset="0"/>
        <a:buChar char="•"/>
        <a:defRPr sz="2200" kern="1200">
          <a:solidFill>
            <a:schemeClr val="tx1"/>
          </a:solidFill>
          <a:latin typeface="+mn-lt"/>
          <a:ea typeface="+mn-ea"/>
          <a:cs typeface="+mn-cs"/>
        </a:defRPr>
      </a:lvl7pPr>
      <a:lvl8pPr marL="4034400" indent="-268961" algn="l" defTabSz="1075840" rtl="0" eaLnBrk="1" latinLnBrk="0" hangingPunct="1">
        <a:lnSpc>
          <a:spcPct val="90000"/>
        </a:lnSpc>
        <a:spcBef>
          <a:spcPts val="588"/>
        </a:spcBef>
        <a:buFont typeface="Arial" panose="020B0604020202020204" pitchFamily="34" charset="0"/>
        <a:buChar char="•"/>
        <a:defRPr sz="2200" kern="1200">
          <a:solidFill>
            <a:schemeClr val="tx1"/>
          </a:solidFill>
          <a:latin typeface="+mn-lt"/>
          <a:ea typeface="+mn-ea"/>
          <a:cs typeface="+mn-cs"/>
        </a:defRPr>
      </a:lvl8pPr>
      <a:lvl9pPr marL="4572320" indent="-268961" algn="l" defTabSz="1075840" rtl="0" eaLnBrk="1" latinLnBrk="0" hangingPunct="1">
        <a:lnSpc>
          <a:spcPct val="90000"/>
        </a:lnSpc>
        <a:spcBef>
          <a:spcPts val="588"/>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75840" rtl="0" eaLnBrk="1" latinLnBrk="0" hangingPunct="1">
        <a:defRPr sz="2200" kern="1200">
          <a:solidFill>
            <a:schemeClr val="tx1"/>
          </a:solidFill>
          <a:latin typeface="+mn-lt"/>
          <a:ea typeface="+mn-ea"/>
          <a:cs typeface="+mn-cs"/>
        </a:defRPr>
      </a:lvl1pPr>
      <a:lvl2pPr marL="537920" algn="l" defTabSz="1075840" rtl="0" eaLnBrk="1" latinLnBrk="0" hangingPunct="1">
        <a:defRPr sz="2200" kern="1200">
          <a:solidFill>
            <a:schemeClr val="tx1"/>
          </a:solidFill>
          <a:latin typeface="+mn-lt"/>
          <a:ea typeface="+mn-ea"/>
          <a:cs typeface="+mn-cs"/>
        </a:defRPr>
      </a:lvl2pPr>
      <a:lvl3pPr marL="1075840" algn="l" defTabSz="1075840" rtl="0" eaLnBrk="1" latinLnBrk="0" hangingPunct="1">
        <a:defRPr sz="2200" kern="1200">
          <a:solidFill>
            <a:schemeClr val="tx1"/>
          </a:solidFill>
          <a:latin typeface="+mn-lt"/>
          <a:ea typeface="+mn-ea"/>
          <a:cs typeface="+mn-cs"/>
        </a:defRPr>
      </a:lvl3pPr>
      <a:lvl4pPr marL="1613760" algn="l" defTabSz="1075840" rtl="0" eaLnBrk="1" latinLnBrk="0" hangingPunct="1">
        <a:defRPr sz="2200" kern="1200">
          <a:solidFill>
            <a:schemeClr val="tx1"/>
          </a:solidFill>
          <a:latin typeface="+mn-lt"/>
          <a:ea typeface="+mn-ea"/>
          <a:cs typeface="+mn-cs"/>
        </a:defRPr>
      </a:lvl4pPr>
      <a:lvl5pPr marL="2151680" algn="l" defTabSz="1075840" rtl="0" eaLnBrk="1" latinLnBrk="0" hangingPunct="1">
        <a:defRPr sz="2200" kern="1200">
          <a:solidFill>
            <a:schemeClr val="tx1"/>
          </a:solidFill>
          <a:latin typeface="+mn-lt"/>
          <a:ea typeface="+mn-ea"/>
          <a:cs typeface="+mn-cs"/>
        </a:defRPr>
      </a:lvl5pPr>
      <a:lvl6pPr marL="2689601" algn="l" defTabSz="1075840" rtl="0" eaLnBrk="1" latinLnBrk="0" hangingPunct="1">
        <a:defRPr sz="2200" kern="1200">
          <a:solidFill>
            <a:schemeClr val="tx1"/>
          </a:solidFill>
          <a:latin typeface="+mn-lt"/>
          <a:ea typeface="+mn-ea"/>
          <a:cs typeface="+mn-cs"/>
        </a:defRPr>
      </a:lvl6pPr>
      <a:lvl7pPr marL="3227520" algn="l" defTabSz="1075840" rtl="0" eaLnBrk="1" latinLnBrk="0" hangingPunct="1">
        <a:defRPr sz="2200" kern="1200">
          <a:solidFill>
            <a:schemeClr val="tx1"/>
          </a:solidFill>
          <a:latin typeface="+mn-lt"/>
          <a:ea typeface="+mn-ea"/>
          <a:cs typeface="+mn-cs"/>
        </a:defRPr>
      </a:lvl7pPr>
      <a:lvl8pPr marL="3765440" algn="l" defTabSz="1075840" rtl="0" eaLnBrk="1" latinLnBrk="0" hangingPunct="1">
        <a:defRPr sz="2200" kern="1200">
          <a:solidFill>
            <a:schemeClr val="tx1"/>
          </a:solidFill>
          <a:latin typeface="+mn-lt"/>
          <a:ea typeface="+mn-ea"/>
          <a:cs typeface="+mn-cs"/>
        </a:defRPr>
      </a:lvl8pPr>
      <a:lvl9pPr marL="4303360" algn="l" defTabSz="1075840"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www.youtube.com/watch?v=2wQy0eSBwow&amp;t=2s" TargetMode="External"/><Relationship Id="rId5" Type="http://schemas.microsoft.com/office/2007/relationships/hdphoto" Target="../media/hdphoto1.wdp"/><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89DA4AB6-306B-43F2-87ED-D0C6C5F4A53A}"/>
              </a:ext>
            </a:extLst>
          </p:cNvPr>
          <p:cNvSpPr>
            <a:spLocks noGrp="1"/>
          </p:cNvSpPr>
          <p:nvPr>
            <p:ph type="ctrTitle"/>
          </p:nvPr>
        </p:nvSpPr>
        <p:spPr>
          <a:xfrm>
            <a:off x="457200" y="3710491"/>
            <a:ext cx="13716000" cy="1015303"/>
          </a:xfrm>
        </p:spPr>
        <p:txBody>
          <a:bodyPr/>
          <a:lstStyle/>
          <a:p>
            <a:pPr algn="ctr">
              <a:lnSpc>
                <a:spcPct val="120000"/>
              </a:lnSpc>
            </a:pPr>
            <a:r>
              <a:rPr lang="en-US" sz="6000"/>
              <a:t>Outsourced Support</a:t>
            </a:r>
            <a:br>
              <a:rPr lang="en-US" sz="7200"/>
            </a:br>
            <a:r>
              <a:rPr lang="en-US" sz="4000"/>
              <a:t>Strategy | Execution | Innovation</a:t>
            </a:r>
            <a:endParaRPr lang="en-US" sz="6600"/>
          </a:p>
        </p:txBody>
      </p:sp>
      <p:pic>
        <p:nvPicPr>
          <p:cNvPr id="7" name="Picture 6" descr="affirmastudioslogo.png">
            <a:extLst>
              <a:ext uri="{FF2B5EF4-FFF2-40B4-BE49-F238E27FC236}">
                <a16:creationId xmlns:a16="http://schemas.microsoft.com/office/drawing/2014/main" id="{6F642B5C-4F00-634C-B7D1-9449D0A934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21689" y="1255762"/>
            <a:ext cx="2941117" cy="751300"/>
          </a:xfrm>
          <a:prstGeom prst="rect">
            <a:avLst/>
          </a:prstGeom>
        </p:spPr>
      </p:pic>
    </p:spTree>
    <p:extLst>
      <p:ext uri="{BB962C8B-B14F-4D97-AF65-F5344CB8AC3E}">
        <p14:creationId xmlns:p14="http://schemas.microsoft.com/office/powerpoint/2010/main" val="367287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4C2CE-E650-5035-3A6D-5A2F9239BAA4}"/>
            </a:ext>
          </a:extLst>
        </p:cNvPr>
        <p:cNvGrpSpPr/>
        <p:nvPr/>
      </p:nvGrpSpPr>
      <p:grpSpPr>
        <a:xfrm>
          <a:off x="0" y="0"/>
          <a:ext cx="0" cy="0"/>
          <a:chOff x="0" y="0"/>
          <a:chExt cx="0" cy="0"/>
        </a:xfrm>
      </p:grpSpPr>
      <p:sp>
        <p:nvSpPr>
          <p:cNvPr id="11" name="Title 2">
            <a:extLst>
              <a:ext uri="{FF2B5EF4-FFF2-40B4-BE49-F238E27FC236}">
                <a16:creationId xmlns:a16="http://schemas.microsoft.com/office/drawing/2014/main" id="{F35B7917-8200-53D8-22E4-5460B28310F0}"/>
              </a:ext>
            </a:extLst>
          </p:cNvPr>
          <p:cNvSpPr>
            <a:spLocks noGrp="1"/>
          </p:cNvSpPr>
          <p:nvPr>
            <p:ph type="title"/>
          </p:nvPr>
        </p:nvSpPr>
        <p:spPr>
          <a:xfrm>
            <a:off x="457200" y="274320"/>
            <a:ext cx="13716000" cy="640080"/>
          </a:xfrm>
        </p:spPr>
        <p:txBody>
          <a:bodyPr/>
          <a:lstStyle/>
          <a:p>
            <a:r>
              <a:rPr lang="en-US" dirty="0">
                <a:cs typeface="Poppins" panose="00000500000000000000" pitchFamily="2" charset="0"/>
              </a:rPr>
              <a:t>Recruitment &amp; Training</a:t>
            </a:r>
          </a:p>
        </p:txBody>
      </p:sp>
      <p:sp>
        <p:nvSpPr>
          <p:cNvPr id="4" name="Oval 3">
            <a:extLst>
              <a:ext uri="{FF2B5EF4-FFF2-40B4-BE49-F238E27FC236}">
                <a16:creationId xmlns:a16="http://schemas.microsoft.com/office/drawing/2014/main" id="{C54F014D-50C2-78D7-21DB-917CFE134EDF}"/>
              </a:ext>
            </a:extLst>
          </p:cNvPr>
          <p:cNvSpPr>
            <a:spLocks noChangeAspect="1"/>
          </p:cNvSpPr>
          <p:nvPr/>
        </p:nvSpPr>
        <p:spPr>
          <a:xfrm>
            <a:off x="6863369" y="1981122"/>
            <a:ext cx="1828800" cy="1828800"/>
          </a:xfrm>
          <a:prstGeom prst="ellipse">
            <a:avLst/>
          </a:prstGeom>
          <a:solidFill>
            <a:sysClr val="window" lastClr="FFFFFF"/>
          </a:solidFill>
          <a:ln w="38100" cap="flat" cmpd="sng" algn="ctr">
            <a:solidFill>
              <a:srgbClr val="0096A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6" name="Rectangle 5">
            <a:extLst>
              <a:ext uri="{FF2B5EF4-FFF2-40B4-BE49-F238E27FC236}">
                <a16:creationId xmlns:a16="http://schemas.microsoft.com/office/drawing/2014/main" id="{09749994-95B7-96EF-7B6E-0B65A9F4A7F6}"/>
              </a:ext>
            </a:extLst>
          </p:cNvPr>
          <p:cNvSpPr/>
          <p:nvPr/>
        </p:nvSpPr>
        <p:spPr>
          <a:xfrm>
            <a:off x="8971154" y="2414887"/>
            <a:ext cx="5054195" cy="96126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lnSpc>
                <a:spcPct val="114000"/>
              </a:lnSpc>
              <a:spcBef>
                <a:spcPts val="600"/>
              </a:spcBef>
              <a:spcAft>
                <a:spcPts val="300"/>
              </a:spcAft>
              <a:buClr>
                <a:prstClr val="white"/>
              </a:buClr>
              <a:defRPr/>
            </a:pPr>
            <a:r>
              <a:rPr kumimoji="0" lang="en-US" sz="2000" b="0" i="0" u="none" strike="noStrike" kern="0" cap="none" spc="0" normalizeH="0" baseline="0" noProof="0" dirty="0">
                <a:ln>
                  <a:noFill/>
                </a:ln>
                <a:effectLst/>
                <a:uLnTx/>
                <a:uFillTx/>
                <a:ea typeface="+mn-ea"/>
                <a:cs typeface="+mn-cs"/>
              </a:rPr>
              <a:t>Affirma has partnerships top local universities </a:t>
            </a:r>
            <a:r>
              <a:rPr lang="en-US" sz="2000" kern="0" dirty="0"/>
              <a:t>near all our global hubs </a:t>
            </a:r>
            <a:r>
              <a:rPr kumimoji="0" lang="en-US" sz="2000" b="0" i="0" u="none" strike="noStrike" kern="0" cap="none" spc="0" normalizeH="0" baseline="0" noProof="0" dirty="0">
                <a:ln>
                  <a:noFill/>
                </a:ln>
                <a:effectLst/>
                <a:uLnTx/>
                <a:uFillTx/>
                <a:ea typeface="+mn-ea"/>
                <a:cs typeface="+mn-cs"/>
              </a:rPr>
              <a:t>which funnel a consistent pipeline of candidates for Affirma’s bench and open roles across teams. </a:t>
            </a:r>
            <a:r>
              <a:rPr lang="en-US" sz="2000" dirty="0"/>
              <a:t>We also prioritize opportunities to promote from within when possible. </a:t>
            </a:r>
            <a:endParaRPr kumimoji="0" lang="en-US" sz="2000" b="0" i="0" u="none" strike="noStrike" kern="0" cap="none" spc="0" normalizeH="0" baseline="0" noProof="0" dirty="0">
              <a:ln>
                <a:noFill/>
              </a:ln>
              <a:effectLst/>
              <a:uLnTx/>
              <a:uFillTx/>
              <a:ea typeface="+mn-ea"/>
              <a:cs typeface="+mn-cs"/>
            </a:endParaRPr>
          </a:p>
        </p:txBody>
      </p:sp>
      <p:sp>
        <p:nvSpPr>
          <p:cNvPr id="7" name="Oval 6">
            <a:extLst>
              <a:ext uri="{FF2B5EF4-FFF2-40B4-BE49-F238E27FC236}">
                <a16:creationId xmlns:a16="http://schemas.microsoft.com/office/drawing/2014/main" id="{1E270CA9-8CBB-E73F-AB3D-70DD0946DEDA}"/>
              </a:ext>
            </a:extLst>
          </p:cNvPr>
          <p:cNvSpPr>
            <a:spLocks noChangeAspect="1"/>
          </p:cNvSpPr>
          <p:nvPr/>
        </p:nvSpPr>
        <p:spPr>
          <a:xfrm>
            <a:off x="550675" y="4709488"/>
            <a:ext cx="1828800" cy="1828800"/>
          </a:xfrm>
          <a:prstGeom prst="ellipse">
            <a:avLst/>
          </a:prstGeom>
          <a:solidFill>
            <a:sysClr val="window" lastClr="FFFFFF"/>
          </a:solidFill>
          <a:ln w="38100" cap="flat" cmpd="sng" algn="ctr">
            <a:solidFill>
              <a:srgbClr val="0096A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8" name="TextBox 7">
            <a:extLst>
              <a:ext uri="{FF2B5EF4-FFF2-40B4-BE49-F238E27FC236}">
                <a16:creationId xmlns:a16="http://schemas.microsoft.com/office/drawing/2014/main" id="{2C3CC9AD-5EB7-3A25-6C5F-A218A312CE1D}"/>
              </a:ext>
            </a:extLst>
          </p:cNvPr>
          <p:cNvSpPr txBox="1"/>
          <p:nvPr/>
        </p:nvSpPr>
        <p:spPr>
          <a:xfrm>
            <a:off x="570938" y="4964507"/>
            <a:ext cx="1808537" cy="553998"/>
          </a:xfrm>
          <a:prstGeom prst="rect">
            <a:avLst/>
          </a:prstGeom>
          <a:noFill/>
        </p:spPr>
        <p:txBody>
          <a:bodyPr wrap="square" lIns="0" tIns="0" rIns="0" bIns="0" rtlCol="0" anchor="ctr">
            <a:spAutoFit/>
          </a:bodyPr>
          <a:lstStyle/>
          <a:p>
            <a:pPr algn="ctr" defTabSz="914400">
              <a:lnSpc>
                <a:spcPct val="90000"/>
              </a:lnSpc>
              <a:spcAft>
                <a:spcPts val="600"/>
              </a:spcAft>
            </a:pPr>
            <a:r>
              <a:rPr lang="en-US" sz="2000" b="1" dirty="0"/>
              <a:t>In Depth Screening</a:t>
            </a:r>
          </a:p>
        </p:txBody>
      </p:sp>
      <p:sp>
        <p:nvSpPr>
          <p:cNvPr id="9" name="Rectangle 8">
            <a:extLst>
              <a:ext uri="{FF2B5EF4-FFF2-40B4-BE49-F238E27FC236}">
                <a16:creationId xmlns:a16="http://schemas.microsoft.com/office/drawing/2014/main" id="{216F36E0-9A78-9D88-DD3C-02C389CF22AA}"/>
              </a:ext>
            </a:extLst>
          </p:cNvPr>
          <p:cNvSpPr/>
          <p:nvPr/>
        </p:nvSpPr>
        <p:spPr>
          <a:xfrm>
            <a:off x="2672182" y="4418256"/>
            <a:ext cx="4042098" cy="99374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14000"/>
              </a:lnSpc>
              <a:buClr>
                <a:prstClr val="white"/>
              </a:buClr>
              <a:buSzTx/>
              <a:buFontTx/>
              <a:buNone/>
              <a:tabLst/>
              <a:defRPr/>
            </a:pPr>
            <a:r>
              <a:rPr lang="en-US" sz="2000" kern="0" dirty="0"/>
              <a:t>Additionally, our global recruiting teams source candidates and perform comprehensive initial screenings. Qualified candidates interview with a Team Lead, followed by our Director and VP of BPO before being selected for a client program.</a:t>
            </a:r>
          </a:p>
        </p:txBody>
      </p:sp>
      <p:sp>
        <p:nvSpPr>
          <p:cNvPr id="12" name="TextBox 11">
            <a:extLst>
              <a:ext uri="{FF2B5EF4-FFF2-40B4-BE49-F238E27FC236}">
                <a16:creationId xmlns:a16="http://schemas.microsoft.com/office/drawing/2014/main" id="{3E45DE57-E9DA-76C1-5A7E-F946604D8300}"/>
              </a:ext>
            </a:extLst>
          </p:cNvPr>
          <p:cNvSpPr txBox="1">
            <a:spLocks/>
          </p:cNvSpPr>
          <p:nvPr/>
        </p:nvSpPr>
        <p:spPr>
          <a:xfrm>
            <a:off x="7111607" y="2265254"/>
            <a:ext cx="1371600" cy="553998"/>
          </a:xfrm>
          <a:prstGeom prst="rect">
            <a:avLst/>
          </a:prstGeom>
          <a:noFill/>
        </p:spPr>
        <p:txBody>
          <a:bodyPr wrap="square" lIns="0" tIns="0" rIns="0" bIns="0" rtlCol="0" anchor="ctr">
            <a:spAutoFit/>
          </a:bodyPr>
          <a:lstStyle/>
          <a:p>
            <a:pPr algn="ctr" defTabSz="914400">
              <a:lnSpc>
                <a:spcPct val="90000"/>
              </a:lnSpc>
              <a:spcAft>
                <a:spcPts val="600"/>
              </a:spcAft>
            </a:pPr>
            <a:r>
              <a:rPr lang="en-US" sz="2000" b="1" dirty="0"/>
              <a:t>Recruiting Pipeline</a:t>
            </a:r>
          </a:p>
        </p:txBody>
      </p:sp>
      <p:sp>
        <p:nvSpPr>
          <p:cNvPr id="13" name="Rectangle 12">
            <a:extLst>
              <a:ext uri="{FF2B5EF4-FFF2-40B4-BE49-F238E27FC236}">
                <a16:creationId xmlns:a16="http://schemas.microsoft.com/office/drawing/2014/main" id="{C5C3EC2F-6522-7945-1CDF-5CE34973A29B}"/>
              </a:ext>
            </a:extLst>
          </p:cNvPr>
          <p:cNvSpPr/>
          <p:nvPr/>
        </p:nvSpPr>
        <p:spPr>
          <a:xfrm>
            <a:off x="2672939" y="2408500"/>
            <a:ext cx="3868538" cy="961268"/>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t>Our approach focuses on a baseline of relevant experience, soft skills, and culture fit. These roles should be a step forward for someone in their career, to ensure the passion for Customer Support exists. </a:t>
            </a:r>
          </a:p>
        </p:txBody>
      </p:sp>
      <p:sp>
        <p:nvSpPr>
          <p:cNvPr id="14" name="Oval 13">
            <a:extLst>
              <a:ext uri="{FF2B5EF4-FFF2-40B4-BE49-F238E27FC236}">
                <a16:creationId xmlns:a16="http://schemas.microsoft.com/office/drawing/2014/main" id="{AA308A62-D6A5-BBC1-8290-F955B505103D}"/>
              </a:ext>
            </a:extLst>
          </p:cNvPr>
          <p:cNvSpPr>
            <a:spLocks noChangeAspect="1"/>
          </p:cNvSpPr>
          <p:nvPr/>
        </p:nvSpPr>
        <p:spPr>
          <a:xfrm>
            <a:off x="550675" y="1975653"/>
            <a:ext cx="1828800" cy="1828800"/>
          </a:xfrm>
          <a:prstGeom prst="ellipse">
            <a:avLst/>
          </a:prstGeom>
          <a:solidFill>
            <a:sysClr val="window" lastClr="FFFFFF"/>
          </a:solidFill>
          <a:ln w="38100" cap="flat" cmpd="sng" algn="ctr">
            <a:solidFill>
              <a:srgbClr val="0096A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15" name="TextBox 14">
            <a:extLst>
              <a:ext uri="{FF2B5EF4-FFF2-40B4-BE49-F238E27FC236}">
                <a16:creationId xmlns:a16="http://schemas.microsoft.com/office/drawing/2014/main" id="{57760607-71B1-28BC-48D0-29F18315DECE}"/>
              </a:ext>
            </a:extLst>
          </p:cNvPr>
          <p:cNvSpPr txBox="1"/>
          <p:nvPr/>
        </p:nvSpPr>
        <p:spPr>
          <a:xfrm>
            <a:off x="698973" y="2258149"/>
            <a:ext cx="1532203" cy="553998"/>
          </a:xfrm>
          <a:prstGeom prst="rect">
            <a:avLst/>
          </a:prstGeom>
          <a:noFill/>
        </p:spPr>
        <p:txBody>
          <a:bodyPr wrap="square" lIns="0" tIns="0" rIns="0" bIns="0" rtlCol="0" anchor="ctr">
            <a:spAutoFit/>
          </a:bodyPr>
          <a:lstStyle/>
          <a:p>
            <a:pPr algn="ctr" defTabSz="914400">
              <a:lnSpc>
                <a:spcPct val="90000"/>
              </a:lnSpc>
              <a:spcAft>
                <a:spcPts val="600"/>
              </a:spcAft>
            </a:pPr>
            <a:r>
              <a:rPr lang="en-US" sz="2000" b="1" dirty="0"/>
              <a:t>Customer focus</a:t>
            </a:r>
          </a:p>
        </p:txBody>
      </p:sp>
      <p:pic>
        <p:nvPicPr>
          <p:cNvPr id="16" name="Picture 15">
            <a:extLst>
              <a:ext uri="{FF2B5EF4-FFF2-40B4-BE49-F238E27FC236}">
                <a16:creationId xmlns:a16="http://schemas.microsoft.com/office/drawing/2014/main" id="{B38544B1-1556-1268-A5D7-6D729AD9F90D}"/>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00723" y="2879610"/>
            <a:ext cx="758131" cy="745162"/>
          </a:xfrm>
          <a:prstGeom prst="rect">
            <a:avLst/>
          </a:prstGeom>
        </p:spPr>
      </p:pic>
      <p:pic>
        <p:nvPicPr>
          <p:cNvPr id="17" name="Picture 16">
            <a:extLst>
              <a:ext uri="{FF2B5EF4-FFF2-40B4-BE49-F238E27FC236}">
                <a16:creationId xmlns:a16="http://schemas.microsoft.com/office/drawing/2014/main" id="{48CA0AD3-7A6F-21CA-82A7-96C3D8A2D5E4}"/>
              </a:ext>
            </a:extLst>
          </p:cNvPr>
          <p:cNvPicPr>
            <a:picLocks noChangeAspect="1"/>
          </p:cNvPicPr>
          <p:nvPr/>
        </p:nvPicPr>
        <p:blipFill rotWithShape="1">
          <a:blip r:embed="rId5">
            <a:clrChange>
              <a:clrFrom>
                <a:srgbClr val="F8FAFB"/>
              </a:clrFrom>
              <a:clrTo>
                <a:srgbClr val="F8FAFB">
                  <a:alpha val="0"/>
                </a:srgbClr>
              </a:clrTo>
            </a:clrChange>
            <a:duotone>
              <a:schemeClr val="accent1">
                <a:shade val="45000"/>
                <a:satMod val="135000"/>
              </a:schemeClr>
              <a:prstClr val="white"/>
            </a:duotone>
          </a:blip>
          <a:srcRect r="8110"/>
          <a:stretch/>
        </p:blipFill>
        <p:spPr>
          <a:xfrm>
            <a:off x="1029961" y="5567369"/>
            <a:ext cx="883697" cy="844835"/>
          </a:xfrm>
          <a:prstGeom prst="rect">
            <a:avLst/>
          </a:prstGeom>
        </p:spPr>
      </p:pic>
      <p:pic>
        <p:nvPicPr>
          <p:cNvPr id="19" name="Picture 18">
            <a:extLst>
              <a:ext uri="{FF2B5EF4-FFF2-40B4-BE49-F238E27FC236}">
                <a16:creationId xmlns:a16="http://schemas.microsoft.com/office/drawing/2014/main" id="{2372E594-AE60-E694-9C33-C8E3CECDCF5A}"/>
              </a:ext>
            </a:extLst>
          </p:cNvPr>
          <p:cNvPicPr>
            <a:picLocks noChangeAspect="1"/>
          </p:cNvPicPr>
          <p:nvPr/>
        </p:nvPicPr>
        <p:blipFill>
          <a:blip r:embed="rId6">
            <a:duotone>
              <a:schemeClr val="accent1">
                <a:shade val="45000"/>
                <a:satMod val="135000"/>
              </a:schemeClr>
              <a:prstClr val="white"/>
            </a:duotone>
          </a:blip>
          <a:stretch>
            <a:fillRect/>
          </a:stretch>
        </p:blipFill>
        <p:spPr>
          <a:xfrm>
            <a:off x="7220793" y="2700232"/>
            <a:ext cx="1153227" cy="1153227"/>
          </a:xfrm>
          <a:prstGeom prst="rect">
            <a:avLst/>
          </a:prstGeom>
        </p:spPr>
      </p:pic>
      <p:sp>
        <p:nvSpPr>
          <p:cNvPr id="20" name="Oval 19">
            <a:extLst>
              <a:ext uri="{FF2B5EF4-FFF2-40B4-BE49-F238E27FC236}">
                <a16:creationId xmlns:a16="http://schemas.microsoft.com/office/drawing/2014/main" id="{9346EC7A-9423-E0D7-F72C-E447D4B6D640}"/>
              </a:ext>
            </a:extLst>
          </p:cNvPr>
          <p:cNvSpPr>
            <a:spLocks noChangeAspect="1"/>
          </p:cNvSpPr>
          <p:nvPr/>
        </p:nvSpPr>
        <p:spPr>
          <a:xfrm>
            <a:off x="6863369" y="4709488"/>
            <a:ext cx="1828800" cy="1828800"/>
          </a:xfrm>
          <a:prstGeom prst="ellipse">
            <a:avLst/>
          </a:prstGeom>
          <a:solidFill>
            <a:sysClr val="window" lastClr="FFFFFF"/>
          </a:solidFill>
          <a:ln w="38100" cap="flat" cmpd="sng" algn="ctr">
            <a:solidFill>
              <a:srgbClr val="0096A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21" name="Rectangle 20">
            <a:extLst>
              <a:ext uri="{FF2B5EF4-FFF2-40B4-BE49-F238E27FC236}">
                <a16:creationId xmlns:a16="http://schemas.microsoft.com/office/drawing/2014/main" id="{9CE7EE0C-EC2B-D4B8-A307-8F2EFE6B5B19}"/>
              </a:ext>
            </a:extLst>
          </p:cNvPr>
          <p:cNvSpPr/>
          <p:nvPr/>
        </p:nvSpPr>
        <p:spPr>
          <a:xfrm>
            <a:off x="8971154" y="4334797"/>
            <a:ext cx="5484833" cy="96126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lnSpc>
                <a:spcPct val="114000"/>
              </a:lnSpc>
              <a:buClr>
                <a:prstClr val="white"/>
              </a:buClr>
              <a:defRPr/>
            </a:pPr>
            <a:r>
              <a:rPr lang="en-US" sz="2000" kern="0" dirty="0"/>
              <a:t>We follow a 3 phased approach to training:</a:t>
            </a:r>
          </a:p>
          <a:p>
            <a:pPr defTabSz="914400">
              <a:lnSpc>
                <a:spcPct val="114000"/>
              </a:lnSpc>
              <a:buClr>
                <a:prstClr val="white"/>
              </a:buClr>
              <a:defRPr/>
            </a:pPr>
            <a:r>
              <a:rPr lang="en-US" sz="2000" b="1" kern="0" dirty="0"/>
              <a:t>Shadowing</a:t>
            </a:r>
            <a:r>
              <a:rPr lang="en-US" sz="2000" kern="0" dirty="0"/>
              <a:t>: onboarding, documentation and process reviews, shadowing existing team.</a:t>
            </a:r>
          </a:p>
          <a:p>
            <a:pPr defTabSz="914400">
              <a:lnSpc>
                <a:spcPct val="114000"/>
              </a:lnSpc>
              <a:buClr>
                <a:prstClr val="white"/>
              </a:buClr>
              <a:defRPr/>
            </a:pPr>
            <a:r>
              <a:rPr lang="en-US" sz="2000" b="1" kern="0" dirty="0"/>
              <a:t>Reverse Shadow: </a:t>
            </a:r>
            <a:r>
              <a:rPr lang="en-US" sz="2000" kern="0" dirty="0"/>
              <a:t>Take on support activities with occasional help needed from senior team members.</a:t>
            </a:r>
          </a:p>
          <a:p>
            <a:pPr defTabSz="914400">
              <a:lnSpc>
                <a:spcPct val="114000"/>
              </a:lnSpc>
              <a:buClr>
                <a:prstClr val="white"/>
              </a:buClr>
              <a:defRPr/>
            </a:pPr>
            <a:r>
              <a:rPr lang="en-US" sz="2000" b="1" kern="0" dirty="0"/>
              <a:t>Steady state:</a:t>
            </a:r>
            <a:r>
              <a:rPr lang="en-US" sz="2000" kern="0" dirty="0"/>
              <a:t> Full ownership of support with continuous improvement and regular training sessions.</a:t>
            </a:r>
            <a:endParaRPr kumimoji="0" lang="en-US" sz="2000" b="0" i="0" u="none" strike="noStrike" kern="0" cap="none" spc="0" normalizeH="0" baseline="0" noProof="0" dirty="0">
              <a:ln>
                <a:noFill/>
              </a:ln>
              <a:effectLst/>
              <a:uLnTx/>
              <a:uFillTx/>
              <a:ea typeface="+mn-ea"/>
              <a:cs typeface="+mn-cs"/>
            </a:endParaRPr>
          </a:p>
        </p:txBody>
      </p:sp>
      <p:sp>
        <p:nvSpPr>
          <p:cNvPr id="22" name="TextBox 21">
            <a:extLst>
              <a:ext uri="{FF2B5EF4-FFF2-40B4-BE49-F238E27FC236}">
                <a16:creationId xmlns:a16="http://schemas.microsoft.com/office/drawing/2014/main" id="{F62A94F9-B1FC-AD88-3772-6524D14FB0EE}"/>
              </a:ext>
            </a:extLst>
          </p:cNvPr>
          <p:cNvSpPr txBox="1">
            <a:spLocks/>
          </p:cNvSpPr>
          <p:nvPr/>
        </p:nvSpPr>
        <p:spPr>
          <a:xfrm>
            <a:off x="7091969" y="5098897"/>
            <a:ext cx="1371600" cy="276999"/>
          </a:xfrm>
          <a:prstGeom prst="rect">
            <a:avLst/>
          </a:prstGeom>
          <a:noFill/>
        </p:spPr>
        <p:txBody>
          <a:bodyPr wrap="square" lIns="0" tIns="0" rIns="0" bIns="0" rtlCol="0" anchor="ctr">
            <a:spAutoFit/>
          </a:bodyPr>
          <a:lstStyle/>
          <a:p>
            <a:pPr algn="ctr" defTabSz="914400">
              <a:lnSpc>
                <a:spcPct val="90000"/>
              </a:lnSpc>
              <a:spcAft>
                <a:spcPts val="600"/>
              </a:spcAft>
            </a:pPr>
            <a:r>
              <a:rPr lang="en-US" sz="2000" b="1" dirty="0"/>
              <a:t>Training</a:t>
            </a:r>
          </a:p>
        </p:txBody>
      </p:sp>
      <p:pic>
        <p:nvPicPr>
          <p:cNvPr id="23" name="Picture 22">
            <a:extLst>
              <a:ext uri="{FF2B5EF4-FFF2-40B4-BE49-F238E27FC236}">
                <a16:creationId xmlns:a16="http://schemas.microsoft.com/office/drawing/2014/main" id="{4268B5D0-76E4-D1BD-D3DC-732B346F1B8E}"/>
              </a:ext>
            </a:extLst>
          </p:cNvPr>
          <p:cNvPicPr>
            <a:picLocks noChangeAspect="1"/>
          </p:cNvPicPr>
          <p:nvPr/>
        </p:nvPicPr>
        <p:blipFill>
          <a:blip r:embed="rId6">
            <a:duotone>
              <a:schemeClr val="accent1">
                <a:shade val="45000"/>
                <a:satMod val="135000"/>
              </a:schemeClr>
              <a:prstClr val="white"/>
            </a:duotone>
          </a:blip>
          <a:stretch>
            <a:fillRect/>
          </a:stretch>
        </p:blipFill>
        <p:spPr>
          <a:xfrm>
            <a:off x="7232228" y="5296066"/>
            <a:ext cx="1153227" cy="1153227"/>
          </a:xfrm>
          <a:prstGeom prst="rect">
            <a:avLst/>
          </a:prstGeom>
        </p:spPr>
      </p:pic>
    </p:spTree>
    <p:extLst>
      <p:ext uri="{BB962C8B-B14F-4D97-AF65-F5344CB8AC3E}">
        <p14:creationId xmlns:p14="http://schemas.microsoft.com/office/powerpoint/2010/main" val="187144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dirty="0"/>
              <a:t>Implementation Plan &amp; Timeline</a:t>
            </a:r>
          </a:p>
        </p:txBody>
      </p:sp>
      <p:sp>
        <p:nvSpPr>
          <p:cNvPr id="7" name="Content Placeholder 2">
            <a:extLst>
              <a:ext uri="{FF2B5EF4-FFF2-40B4-BE49-F238E27FC236}">
                <a16:creationId xmlns:a16="http://schemas.microsoft.com/office/drawing/2014/main" id="{A5B5553F-E8B6-4BE3-A30D-7339C4CC30D6}"/>
              </a:ext>
            </a:extLst>
          </p:cNvPr>
          <p:cNvSpPr txBox="1">
            <a:spLocks/>
          </p:cNvSpPr>
          <p:nvPr/>
        </p:nvSpPr>
        <p:spPr>
          <a:xfrm>
            <a:off x="517540" y="3432048"/>
            <a:ext cx="4691115" cy="427809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1097236">
              <a:spcBef>
                <a:spcPts val="0"/>
              </a:spcBef>
              <a:spcAft>
                <a:spcPts val="600"/>
              </a:spcAft>
              <a:buNone/>
              <a:defRPr/>
            </a:pPr>
            <a:r>
              <a:rPr lang="en-US" sz="2400" b="1" dirty="0">
                <a:solidFill>
                  <a:srgbClr val="0096A9"/>
                </a:solidFill>
                <a:latin typeface="Segoe UI" panose="020B0502040204020203" pitchFamily="34" charset="0"/>
                <a:cs typeface="Segoe UI" panose="020B0502040204020203" pitchFamily="34" charset="0"/>
              </a:rPr>
              <a:t>Mobilization</a:t>
            </a:r>
          </a:p>
          <a:p>
            <a:pPr defTabSz="1172214">
              <a:lnSpc>
                <a:spcPct val="114000"/>
              </a:lnSpc>
              <a:spcBef>
                <a:spcPts val="0"/>
              </a:spcBef>
              <a:spcAft>
                <a:spcPts val="600"/>
              </a:spcAft>
              <a:defRPr/>
            </a:pPr>
            <a:r>
              <a:rPr lang="en-US" sz="1600" b="1" dirty="0">
                <a:solidFill>
                  <a:prstClr val="black"/>
                </a:solidFill>
                <a:latin typeface="Segoe UI"/>
                <a:ea typeface="MS Mincho" panose="02020609040205080304" pitchFamily="49" charset="-128"/>
              </a:rPr>
              <a:t>Discovery</a:t>
            </a:r>
            <a:r>
              <a:rPr lang="en-US" sz="1600" dirty="0">
                <a:solidFill>
                  <a:prstClr val="black"/>
                </a:solidFill>
                <a:latin typeface="Segoe UI"/>
                <a:ea typeface="MS Mincho" panose="02020609040205080304" pitchFamily="49" charset="-128"/>
              </a:rPr>
              <a:t>: Affirma team begins discovery and onboarding with client program managers. </a:t>
            </a:r>
          </a:p>
          <a:p>
            <a:pPr defTabSz="1172214">
              <a:lnSpc>
                <a:spcPct val="114000"/>
              </a:lnSpc>
              <a:spcBef>
                <a:spcPts val="0"/>
              </a:spcBef>
              <a:spcAft>
                <a:spcPts val="600"/>
              </a:spcAft>
              <a:defRPr/>
            </a:pPr>
            <a:r>
              <a:rPr lang="en-US" sz="1600" b="1" dirty="0">
                <a:solidFill>
                  <a:prstClr val="black"/>
                </a:solidFill>
                <a:latin typeface="Segoe UI"/>
              </a:rPr>
              <a:t>Documentation</a:t>
            </a:r>
            <a:r>
              <a:rPr lang="en-US" sz="1600" dirty="0">
                <a:solidFill>
                  <a:prstClr val="black"/>
                </a:solidFill>
                <a:latin typeface="Segoe UI"/>
              </a:rPr>
              <a:t>: Review and understand available documentation:</a:t>
            </a:r>
          </a:p>
          <a:p>
            <a:pPr marL="742920" lvl="1" indent="-285738" defTabSz="1172214">
              <a:lnSpc>
                <a:spcPct val="114000"/>
              </a:lnSpc>
              <a:spcBef>
                <a:spcPts val="0"/>
              </a:spcBef>
              <a:spcAft>
                <a:spcPts val="600"/>
              </a:spcAft>
              <a:buFont typeface="+mj-lt"/>
              <a:buAutoNum type="alphaLcPeriod"/>
              <a:defRPr/>
            </a:pPr>
            <a:r>
              <a:rPr lang="en-US" sz="1600" dirty="0">
                <a:solidFill>
                  <a:prstClr val="black"/>
                </a:solidFill>
                <a:latin typeface="Segoe UI"/>
              </a:rPr>
              <a:t>Standards, policies, and SOP’s</a:t>
            </a:r>
          </a:p>
          <a:p>
            <a:pPr marL="742920" lvl="1" indent="-285738" defTabSz="1172214">
              <a:lnSpc>
                <a:spcPct val="114000"/>
              </a:lnSpc>
              <a:spcBef>
                <a:spcPts val="0"/>
              </a:spcBef>
              <a:spcAft>
                <a:spcPts val="600"/>
              </a:spcAft>
              <a:buFont typeface="+mj-lt"/>
              <a:buAutoNum type="alphaLcPeriod"/>
              <a:defRPr/>
            </a:pPr>
            <a:r>
              <a:rPr lang="en-US" sz="1600" dirty="0">
                <a:solidFill>
                  <a:prstClr val="black"/>
                </a:solidFill>
                <a:latin typeface="Segoe UI"/>
              </a:rPr>
              <a:t>Support &amp; escalation mechanisms </a:t>
            </a:r>
          </a:p>
          <a:p>
            <a:pPr marL="742920" lvl="1" indent="-285738" defTabSz="1172214">
              <a:lnSpc>
                <a:spcPct val="114000"/>
              </a:lnSpc>
              <a:spcBef>
                <a:spcPts val="0"/>
              </a:spcBef>
              <a:spcAft>
                <a:spcPts val="600"/>
              </a:spcAft>
              <a:buFont typeface="+mj-lt"/>
              <a:buAutoNum type="alphaLcPeriod"/>
              <a:defRPr/>
            </a:pPr>
            <a:r>
              <a:rPr lang="en-US" sz="1600" dirty="0">
                <a:solidFill>
                  <a:prstClr val="black"/>
                </a:solidFill>
                <a:latin typeface="Segoe UI"/>
              </a:rPr>
              <a:t>Brand guidelines &amp; communication standards</a:t>
            </a:r>
          </a:p>
          <a:p>
            <a:pPr defTabSz="914290">
              <a:lnSpc>
                <a:spcPct val="114000"/>
              </a:lnSpc>
              <a:spcBef>
                <a:spcPts val="0"/>
              </a:spcBef>
              <a:spcAft>
                <a:spcPts val="600"/>
              </a:spcAft>
              <a:buSzPct val="100000"/>
              <a:defRPr/>
            </a:pPr>
            <a:r>
              <a:rPr kumimoji="0" lang="en-US" sz="1600" b="1" i="0" u="none" strike="noStrike" kern="1200" cap="none" spc="0" normalizeH="0" baseline="0" noProof="0" dirty="0">
                <a:ln>
                  <a:noFill/>
                </a:ln>
                <a:solidFill>
                  <a:prstClr val="black"/>
                </a:solidFill>
                <a:effectLst/>
                <a:uLnTx/>
                <a:uFillTx/>
                <a:latin typeface="Segoe UI"/>
                <a:ea typeface="+mn-ea"/>
                <a:cs typeface="Aharoni"/>
              </a:rPr>
              <a:t>Onboarding: </a:t>
            </a:r>
            <a:r>
              <a:rPr kumimoji="0" lang="en-US" sz="1600" i="0" u="none" strike="noStrike" kern="1200" cap="none" spc="0" normalizeH="0" baseline="0" noProof="0" dirty="0">
                <a:ln>
                  <a:noFill/>
                </a:ln>
                <a:solidFill>
                  <a:prstClr val="black"/>
                </a:solidFill>
                <a:effectLst/>
                <a:uLnTx/>
                <a:uFillTx/>
                <a:latin typeface="Segoe UI"/>
                <a:ea typeface="+mn-ea"/>
                <a:cs typeface="Aharoni"/>
              </a:rPr>
              <a:t>Support</a:t>
            </a:r>
            <a:r>
              <a:rPr kumimoji="0" lang="en-US" sz="1600" b="1" i="0" u="none" strike="noStrike" kern="1200" cap="none" spc="0" normalizeH="0" baseline="0" noProof="0" dirty="0">
                <a:ln>
                  <a:noFill/>
                </a:ln>
                <a:solidFill>
                  <a:prstClr val="black"/>
                </a:solidFill>
                <a:effectLst/>
                <a:uLnTx/>
                <a:uFillTx/>
                <a:latin typeface="Segoe UI"/>
                <a:ea typeface="+mn-ea"/>
                <a:cs typeface="Aharoni"/>
              </a:rPr>
              <a:t> </a:t>
            </a:r>
            <a:r>
              <a:rPr kumimoji="0" lang="en-US" sz="1600" b="0" i="0" u="none" strike="noStrike" kern="1200" cap="none" spc="0" normalizeH="0" baseline="0" noProof="0" dirty="0">
                <a:ln>
                  <a:noFill/>
                </a:ln>
                <a:solidFill>
                  <a:prstClr val="black"/>
                </a:solidFill>
                <a:effectLst/>
                <a:uLnTx/>
                <a:uFillTx/>
                <a:latin typeface="Segoe UI"/>
                <a:ea typeface="+mn-ea"/>
                <a:cs typeface="Aharoni"/>
              </a:rPr>
              <a:t>team member hiring and onboarding</a:t>
            </a:r>
          </a:p>
          <a:p>
            <a:pPr marL="339725" marR="0" lvl="0" indent="-339725" algn="l" defTabSz="914290" rtl="0" eaLnBrk="1" fontAlgn="auto" latinLnBrk="0" hangingPunct="1">
              <a:lnSpc>
                <a:spcPct val="114000"/>
              </a:lnSpc>
              <a:spcBef>
                <a:spcPts val="0"/>
              </a:spcBef>
              <a:spcAft>
                <a:spcPts val="600"/>
              </a:spcAft>
              <a:buClrTx/>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Segoe UI"/>
                <a:ea typeface="+mn-ea"/>
                <a:cs typeface="Aharoni"/>
              </a:rPr>
              <a:t>Training: </a:t>
            </a:r>
            <a:r>
              <a:rPr lang="en-US" sz="1600" dirty="0">
                <a:solidFill>
                  <a:prstClr val="black"/>
                </a:solidFill>
                <a:latin typeface="Segoe UI"/>
                <a:cs typeface="Aharoni"/>
              </a:rPr>
              <a:t>Comprehensive training for new team members. Recurring training for agent advancement and new hire waves.</a:t>
            </a:r>
            <a:endParaRPr kumimoji="0" lang="en-US" sz="1600" b="0" i="0" u="none" strike="noStrike" kern="1200" cap="none" spc="0" normalizeH="0" baseline="0" noProof="0" dirty="0">
              <a:ln>
                <a:noFill/>
              </a:ln>
              <a:solidFill>
                <a:prstClr val="black"/>
              </a:solidFill>
              <a:effectLst/>
              <a:uLnTx/>
              <a:uFillTx/>
              <a:latin typeface="Segoe UI"/>
              <a:ea typeface="+mn-ea"/>
              <a:cs typeface="Aharoni"/>
            </a:endParaRPr>
          </a:p>
        </p:txBody>
      </p:sp>
      <p:sp>
        <p:nvSpPr>
          <p:cNvPr id="8" name="Rectangle 7">
            <a:extLst>
              <a:ext uri="{FF2B5EF4-FFF2-40B4-BE49-F238E27FC236}">
                <a16:creationId xmlns:a16="http://schemas.microsoft.com/office/drawing/2014/main" id="{37E838F6-B457-4E7A-BF29-6E07DF60310E}"/>
              </a:ext>
            </a:extLst>
          </p:cNvPr>
          <p:cNvSpPr/>
          <p:nvPr/>
        </p:nvSpPr>
        <p:spPr>
          <a:xfrm>
            <a:off x="5415131" y="3432048"/>
            <a:ext cx="4271212" cy="4521944"/>
          </a:xfrm>
          <a:prstGeom prst="rect">
            <a:avLst/>
          </a:prstGeom>
        </p:spPr>
        <p:txBody>
          <a:bodyPr wrap="square">
            <a:spAutoFit/>
          </a:bodyPr>
          <a:lstStyle/>
          <a:p>
            <a:pPr defTabSz="1097236"/>
            <a:r>
              <a:rPr lang="en-US" sz="2400" b="1" dirty="0">
                <a:solidFill>
                  <a:srgbClr val="0096A9"/>
                </a:solidFill>
                <a:latin typeface="Segoe UI" panose="020B0502040204020203" pitchFamily="34" charset="0"/>
                <a:cs typeface="Segoe UI" panose="020B0502040204020203" pitchFamily="34" charset="0"/>
              </a:rPr>
              <a:t>Stabilization</a:t>
            </a:r>
          </a:p>
          <a:p>
            <a:pPr defTabSz="1172214">
              <a:lnSpc>
                <a:spcPct val="114000"/>
              </a:lnSpc>
              <a:spcAft>
                <a:spcPts val="1200"/>
              </a:spcAft>
            </a:pPr>
            <a:r>
              <a:rPr lang="en-US" sz="1600" dirty="0">
                <a:solidFill>
                  <a:prstClr val="black"/>
                </a:solidFill>
                <a:latin typeface="Segoe UI"/>
                <a:ea typeface="MS Mincho" panose="02020609040205080304" pitchFamily="49" charset="-128"/>
              </a:rPr>
              <a:t>During stabilization, Affirma will handle the full scope of customer support functions but may require occasional support from existing teams or our client’s SME’s when needed.</a:t>
            </a:r>
          </a:p>
          <a:p>
            <a:pPr defTabSz="1172214">
              <a:lnSpc>
                <a:spcPct val="114000"/>
              </a:lnSpc>
              <a:defRPr/>
            </a:pPr>
            <a:r>
              <a:rPr lang="en-US" sz="1600" dirty="0">
                <a:solidFill>
                  <a:prstClr val="black"/>
                </a:solidFill>
                <a:latin typeface="Segoe UI"/>
                <a:ea typeface="MS Mincho" panose="02020609040205080304" pitchFamily="49" charset="-128"/>
              </a:rPr>
              <a:t>During Stabilization, Affirma will perform the following services:</a:t>
            </a:r>
          </a:p>
          <a:p>
            <a:pPr marL="342887" indent="-342887" defTabSz="1172214">
              <a:lnSpc>
                <a:spcPct val="114000"/>
              </a:lnSpc>
              <a:buFont typeface="+mj-lt"/>
              <a:buAutoNum type="arabicPeriod"/>
              <a:defRPr/>
            </a:pPr>
            <a:r>
              <a:rPr lang="en-US" sz="1600" dirty="0">
                <a:solidFill>
                  <a:prstClr val="black"/>
                </a:solidFill>
                <a:latin typeface="Segoe UI"/>
                <a:ea typeface="Times New Roman" panose="02020603050405020304" pitchFamily="18" charset="0"/>
              </a:rPr>
              <a:t>Comprehensive customer support across all channels.</a:t>
            </a:r>
          </a:p>
          <a:p>
            <a:pPr marL="342887" indent="-342887" defTabSz="1172214">
              <a:lnSpc>
                <a:spcPct val="114000"/>
              </a:lnSpc>
              <a:buFont typeface="+mj-lt"/>
              <a:buAutoNum type="arabicPeriod"/>
              <a:defRPr/>
            </a:pPr>
            <a:r>
              <a:rPr lang="en-US" sz="1600" dirty="0">
                <a:solidFill>
                  <a:prstClr val="black"/>
                </a:solidFill>
                <a:latin typeface="Segoe UI"/>
                <a:ea typeface="Times New Roman" panose="02020603050405020304" pitchFamily="18" charset="0"/>
              </a:rPr>
              <a:t>Monitor resolution of support requests and measure performance.</a:t>
            </a:r>
          </a:p>
          <a:p>
            <a:pPr marL="342887" indent="-342887" defTabSz="1172214">
              <a:lnSpc>
                <a:spcPct val="114000"/>
              </a:lnSpc>
              <a:buFont typeface="+mj-lt"/>
              <a:buAutoNum type="arabicPeriod"/>
              <a:defRPr/>
            </a:pPr>
            <a:r>
              <a:rPr lang="en-US" sz="1600" dirty="0">
                <a:solidFill>
                  <a:prstClr val="black"/>
                </a:solidFill>
                <a:latin typeface="Segoe UI"/>
                <a:ea typeface="Times New Roman" panose="02020603050405020304" pitchFamily="18" charset="0"/>
              </a:rPr>
              <a:t>Review support processes and operations and make necessary improvements.</a:t>
            </a:r>
          </a:p>
          <a:p>
            <a:pPr marL="342887" indent="-342887" defTabSz="1172214">
              <a:lnSpc>
                <a:spcPct val="114000"/>
              </a:lnSpc>
              <a:buFont typeface="+mj-lt"/>
              <a:buAutoNum type="arabicPeriod"/>
              <a:defRPr/>
            </a:pPr>
            <a:r>
              <a:rPr lang="en-US" sz="1600" dirty="0">
                <a:solidFill>
                  <a:prstClr val="black"/>
                </a:solidFill>
                <a:latin typeface="Segoe UI"/>
                <a:ea typeface="Times New Roman" panose="02020603050405020304" pitchFamily="18" charset="0"/>
              </a:rPr>
              <a:t>Review reporting processes and make necessary improvements.</a:t>
            </a:r>
          </a:p>
        </p:txBody>
      </p:sp>
      <p:cxnSp>
        <p:nvCxnSpPr>
          <p:cNvPr id="31" name="Straight Connector 30">
            <a:extLst>
              <a:ext uri="{FF2B5EF4-FFF2-40B4-BE49-F238E27FC236}">
                <a16:creationId xmlns:a16="http://schemas.microsoft.com/office/drawing/2014/main" id="{DF7C0157-2B97-4720-9DED-9EA4322A64C7}"/>
              </a:ext>
            </a:extLst>
          </p:cNvPr>
          <p:cNvCxnSpPr/>
          <p:nvPr/>
        </p:nvCxnSpPr>
        <p:spPr>
          <a:xfrm>
            <a:off x="573266" y="3311839"/>
            <a:ext cx="1335024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Arrow: Pentagon 1">
            <a:extLst>
              <a:ext uri="{FF2B5EF4-FFF2-40B4-BE49-F238E27FC236}">
                <a16:creationId xmlns:a16="http://schemas.microsoft.com/office/drawing/2014/main" id="{D59BE857-EBAB-C508-E39D-EB3922EB67FE}"/>
              </a:ext>
            </a:extLst>
          </p:cNvPr>
          <p:cNvSpPr/>
          <p:nvPr/>
        </p:nvSpPr>
        <p:spPr>
          <a:xfrm>
            <a:off x="3793253" y="1910022"/>
            <a:ext cx="3560621" cy="534587"/>
          </a:xfrm>
          <a:prstGeom prst="homePlate">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r>
              <a:rPr lang="en-US" sz="2400" b="1">
                <a:solidFill>
                  <a:prstClr val="white"/>
                </a:solidFill>
                <a:latin typeface="Segoe UI"/>
              </a:rPr>
              <a:t>Mobilization</a:t>
            </a:r>
          </a:p>
        </p:txBody>
      </p:sp>
      <p:sp>
        <p:nvSpPr>
          <p:cNvPr id="4" name="Arrow: Chevron 3">
            <a:extLst>
              <a:ext uri="{FF2B5EF4-FFF2-40B4-BE49-F238E27FC236}">
                <a16:creationId xmlns:a16="http://schemas.microsoft.com/office/drawing/2014/main" id="{2BAF7B84-0161-AAA0-A91E-69B4E1ADE040}"/>
              </a:ext>
            </a:extLst>
          </p:cNvPr>
          <p:cNvSpPr/>
          <p:nvPr/>
        </p:nvSpPr>
        <p:spPr>
          <a:xfrm>
            <a:off x="7166859" y="1910021"/>
            <a:ext cx="3560621" cy="534587"/>
          </a:xfrm>
          <a:prstGeom prst="chevron">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r>
              <a:rPr lang="en-US" sz="2400" b="1">
                <a:solidFill>
                  <a:prstClr val="white"/>
                </a:solidFill>
                <a:latin typeface="Segoe UI"/>
              </a:rPr>
              <a:t>Stabilization</a:t>
            </a:r>
          </a:p>
        </p:txBody>
      </p:sp>
      <p:sp>
        <p:nvSpPr>
          <p:cNvPr id="5" name="Arrow: Chevron 4">
            <a:extLst>
              <a:ext uri="{FF2B5EF4-FFF2-40B4-BE49-F238E27FC236}">
                <a16:creationId xmlns:a16="http://schemas.microsoft.com/office/drawing/2014/main" id="{5C61E5D4-1CDB-1073-A61E-04DDCA6DF911}"/>
              </a:ext>
            </a:extLst>
          </p:cNvPr>
          <p:cNvSpPr/>
          <p:nvPr/>
        </p:nvSpPr>
        <p:spPr>
          <a:xfrm>
            <a:off x="10546590" y="1910020"/>
            <a:ext cx="3560621" cy="534587"/>
          </a:xfrm>
          <a:prstGeom prst="chevron">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r>
              <a:rPr lang="en-US" sz="2400" b="1">
                <a:solidFill>
                  <a:prstClr val="white"/>
                </a:solidFill>
                <a:latin typeface="Segoe UI"/>
              </a:rPr>
              <a:t>Steady State</a:t>
            </a:r>
          </a:p>
        </p:txBody>
      </p:sp>
      <p:sp>
        <p:nvSpPr>
          <p:cNvPr id="6" name="TextBox 5">
            <a:extLst>
              <a:ext uri="{FF2B5EF4-FFF2-40B4-BE49-F238E27FC236}">
                <a16:creationId xmlns:a16="http://schemas.microsoft.com/office/drawing/2014/main" id="{226977D5-DA1B-E3C6-342E-A12F748FA81C}"/>
              </a:ext>
            </a:extLst>
          </p:cNvPr>
          <p:cNvSpPr txBox="1"/>
          <p:nvPr/>
        </p:nvSpPr>
        <p:spPr>
          <a:xfrm>
            <a:off x="3690753" y="2505792"/>
            <a:ext cx="3756763" cy="630109"/>
          </a:xfrm>
          <a:prstGeom prst="rect">
            <a:avLst/>
          </a:prstGeom>
          <a:noFill/>
        </p:spPr>
        <p:txBody>
          <a:bodyPr wrap="square">
            <a:spAutoFit/>
          </a:bodyPr>
          <a:lstStyle/>
          <a:p>
            <a:pPr defTabSz="1172214">
              <a:lnSpc>
                <a:spcPct val="114000"/>
              </a:lnSpc>
              <a:defRPr/>
            </a:pPr>
            <a:r>
              <a:rPr lang="en-US" sz="1600">
                <a:solidFill>
                  <a:prstClr val="black"/>
                </a:solidFill>
                <a:latin typeface="Segoe UI"/>
              </a:rPr>
              <a:t>Onboarding, Discovery, Knowledge Transfer &amp; Shadow current team</a:t>
            </a:r>
            <a:endParaRPr lang="en-US" sz="1600" b="1">
              <a:solidFill>
                <a:prstClr val="black"/>
              </a:solidFill>
              <a:latin typeface="Segoe UI"/>
            </a:endParaRPr>
          </a:p>
        </p:txBody>
      </p:sp>
      <p:sp>
        <p:nvSpPr>
          <p:cNvPr id="9" name="TextBox 8">
            <a:extLst>
              <a:ext uri="{FF2B5EF4-FFF2-40B4-BE49-F238E27FC236}">
                <a16:creationId xmlns:a16="http://schemas.microsoft.com/office/drawing/2014/main" id="{B50B97DC-E1EA-BCD7-01D4-99F2E2C98DAA}"/>
              </a:ext>
            </a:extLst>
          </p:cNvPr>
          <p:cNvSpPr txBox="1"/>
          <p:nvPr/>
        </p:nvSpPr>
        <p:spPr>
          <a:xfrm>
            <a:off x="7168626" y="2505792"/>
            <a:ext cx="3711323" cy="630109"/>
          </a:xfrm>
          <a:prstGeom prst="rect">
            <a:avLst/>
          </a:prstGeom>
          <a:noFill/>
        </p:spPr>
        <p:txBody>
          <a:bodyPr wrap="square">
            <a:spAutoFit/>
          </a:bodyPr>
          <a:lstStyle/>
          <a:p>
            <a:pPr defTabSz="1172214">
              <a:lnSpc>
                <a:spcPct val="114000"/>
              </a:lnSpc>
              <a:defRPr/>
            </a:pPr>
            <a:r>
              <a:rPr lang="en-US" sz="1600">
                <a:solidFill>
                  <a:prstClr val="black"/>
                </a:solidFill>
                <a:latin typeface="Segoe UI"/>
              </a:rPr>
              <a:t>Work jointly to transition Support activities and program management</a:t>
            </a:r>
            <a:endParaRPr lang="en-US" sz="1600" b="1">
              <a:solidFill>
                <a:prstClr val="black"/>
              </a:solidFill>
              <a:latin typeface="Segoe UI"/>
            </a:endParaRPr>
          </a:p>
        </p:txBody>
      </p:sp>
      <p:sp>
        <p:nvSpPr>
          <p:cNvPr id="10" name="TextBox 9">
            <a:extLst>
              <a:ext uri="{FF2B5EF4-FFF2-40B4-BE49-F238E27FC236}">
                <a16:creationId xmlns:a16="http://schemas.microsoft.com/office/drawing/2014/main" id="{ADC7F130-75AB-A8BE-8A9E-8F6C86899E1E}"/>
              </a:ext>
            </a:extLst>
          </p:cNvPr>
          <p:cNvSpPr txBox="1"/>
          <p:nvPr/>
        </p:nvSpPr>
        <p:spPr>
          <a:xfrm>
            <a:off x="10944283" y="2505792"/>
            <a:ext cx="2875405" cy="630109"/>
          </a:xfrm>
          <a:prstGeom prst="rect">
            <a:avLst/>
          </a:prstGeom>
          <a:noFill/>
        </p:spPr>
        <p:txBody>
          <a:bodyPr wrap="square">
            <a:spAutoFit/>
          </a:bodyPr>
          <a:lstStyle/>
          <a:p>
            <a:pPr defTabSz="1172214">
              <a:lnSpc>
                <a:spcPct val="114000"/>
              </a:lnSpc>
              <a:defRPr/>
            </a:pPr>
            <a:r>
              <a:rPr lang="en-US" sz="1600">
                <a:solidFill>
                  <a:prstClr val="black"/>
                </a:solidFill>
                <a:latin typeface="Segoe UI"/>
              </a:rPr>
              <a:t>Take over all support activities and program management</a:t>
            </a:r>
            <a:endParaRPr lang="en-US" sz="2000">
              <a:solidFill>
                <a:prstClr val="black"/>
              </a:solidFill>
              <a:latin typeface="Segoe UI"/>
            </a:endParaRPr>
          </a:p>
        </p:txBody>
      </p:sp>
      <p:sp>
        <p:nvSpPr>
          <p:cNvPr id="11" name="TextBox 10">
            <a:extLst>
              <a:ext uri="{FF2B5EF4-FFF2-40B4-BE49-F238E27FC236}">
                <a16:creationId xmlns:a16="http://schemas.microsoft.com/office/drawing/2014/main" id="{8C81BA11-6DC2-3D42-68C9-3CE42ED8BC4D}"/>
              </a:ext>
            </a:extLst>
          </p:cNvPr>
          <p:cNvSpPr txBox="1"/>
          <p:nvPr/>
        </p:nvSpPr>
        <p:spPr>
          <a:xfrm>
            <a:off x="500145" y="1845576"/>
            <a:ext cx="3135899" cy="910827"/>
          </a:xfrm>
          <a:prstGeom prst="rect">
            <a:avLst/>
          </a:prstGeom>
          <a:noFill/>
        </p:spPr>
        <p:txBody>
          <a:bodyPr wrap="square" lIns="91440" tIns="45720" rIns="91440" bIns="45720" anchor="t">
            <a:spAutoFit/>
          </a:bodyPr>
          <a:lstStyle/>
          <a:p>
            <a:pPr defTabSz="1172214">
              <a:lnSpc>
                <a:spcPct val="114000"/>
              </a:lnSpc>
              <a:defRPr/>
            </a:pPr>
            <a:r>
              <a:rPr lang="en-US" sz="1600" dirty="0">
                <a:solidFill>
                  <a:prstClr val="black"/>
                </a:solidFill>
                <a:latin typeface="Segoe UI"/>
              </a:rPr>
              <a:t>During </a:t>
            </a:r>
            <a:r>
              <a:rPr lang="en-US" sz="1600">
                <a:solidFill>
                  <a:prstClr val="black"/>
                </a:solidFill>
                <a:latin typeface="Segoe UI"/>
              </a:rPr>
              <a:t>this time, </a:t>
            </a:r>
            <a:r>
              <a:rPr lang="en-US" sz="1600" dirty="0">
                <a:solidFill>
                  <a:prstClr val="black"/>
                </a:solidFill>
                <a:latin typeface="Segoe UI"/>
              </a:rPr>
              <a:t>Affirma follows a phased approach to build the operation without delay.</a:t>
            </a:r>
          </a:p>
        </p:txBody>
      </p:sp>
      <p:sp>
        <p:nvSpPr>
          <p:cNvPr id="13" name="TextBox 12">
            <a:extLst>
              <a:ext uri="{FF2B5EF4-FFF2-40B4-BE49-F238E27FC236}">
                <a16:creationId xmlns:a16="http://schemas.microsoft.com/office/drawing/2014/main" id="{DC90155F-A48B-6516-B44B-6915AC21C274}"/>
              </a:ext>
            </a:extLst>
          </p:cNvPr>
          <p:cNvSpPr txBox="1"/>
          <p:nvPr/>
        </p:nvSpPr>
        <p:spPr>
          <a:xfrm>
            <a:off x="9892819" y="3432048"/>
            <a:ext cx="4421335" cy="4241226"/>
          </a:xfrm>
          <a:prstGeom prst="rect">
            <a:avLst/>
          </a:prstGeom>
          <a:noFill/>
        </p:spPr>
        <p:txBody>
          <a:bodyPr wrap="square">
            <a:spAutoFit/>
          </a:bodyPr>
          <a:lstStyle/>
          <a:p>
            <a:pPr marL="0" marR="0" lvl="0" indent="0" algn="l" defTabSz="1097236" rtl="0" eaLnBrk="1" fontAlgn="auto" latinLnBrk="0" hangingPunct="1">
              <a:lnSpc>
                <a:spcPct val="100000"/>
              </a:lnSpc>
              <a:spcBef>
                <a:spcPts val="1200"/>
              </a:spcBef>
              <a:spcAft>
                <a:spcPts val="0"/>
              </a:spcAft>
              <a:buClrTx/>
              <a:buSzTx/>
              <a:buFontTx/>
              <a:buNone/>
              <a:tabLst/>
              <a:defRPr/>
            </a:pPr>
            <a:r>
              <a:rPr kumimoji="0" lang="en-US" sz="2400" b="1" i="0" u="none" strike="noStrike" kern="1200" cap="none" spc="0" normalizeH="0" baseline="0" noProof="0">
                <a:ln>
                  <a:noFill/>
                </a:ln>
                <a:solidFill>
                  <a:srgbClr val="0096A9"/>
                </a:solidFill>
                <a:effectLst/>
                <a:uLnTx/>
                <a:uFillTx/>
                <a:latin typeface="Segoe UI" panose="020B0502040204020203" pitchFamily="34" charset="0"/>
                <a:ea typeface="+mn-ea"/>
                <a:cs typeface="Segoe UI" panose="020B0502040204020203" pitchFamily="34" charset="0"/>
              </a:rPr>
              <a:t>Steady State</a:t>
            </a:r>
          </a:p>
          <a:p>
            <a:pPr marL="0" marR="0" lvl="0" indent="0" algn="l" defTabSz="1172214" rtl="0" eaLnBrk="1" fontAlgn="auto" latinLnBrk="0" hangingPunct="1">
              <a:lnSpc>
                <a:spcPct val="114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S Mincho" panose="02020609040205080304" pitchFamily="49" charset="-128"/>
                <a:cs typeface="+mn-cs"/>
              </a:rPr>
              <a:t>During Steady State, Affirma will assume full ownership of all support as described for stabilization, but should require minimal or no support from Client SME’s.</a:t>
            </a:r>
            <a:endParaRPr lang="en-US" sz="1600">
              <a:solidFill>
                <a:prstClr val="black"/>
              </a:solidFill>
              <a:latin typeface="Segoe UI"/>
              <a:ea typeface="MS Mincho" panose="02020609040205080304" pitchFamily="49" charset="-128"/>
            </a:endParaRPr>
          </a:p>
          <a:p>
            <a:pPr marL="0" marR="0" lvl="0" indent="0" algn="l" defTabSz="1172214" rtl="0" eaLnBrk="1" fontAlgn="auto" latinLnBrk="0" hangingPunct="1">
              <a:lnSpc>
                <a:spcPct val="114000"/>
              </a:lnSpc>
              <a:spcBef>
                <a:spcPts val="1200"/>
              </a:spcBef>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S Mincho" panose="02020609040205080304" pitchFamily="49" charset="-128"/>
                <a:cs typeface="+mn-cs"/>
              </a:rPr>
              <a:t>During Steady State operations, Affirma works with our clients to ensure quality through: </a:t>
            </a:r>
          </a:p>
          <a:p>
            <a:pPr marL="285750" marR="0" lvl="0" indent="-285750" algn="l" defTabSz="1172214"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600">
                <a:solidFill>
                  <a:prstClr val="black"/>
                </a:solidFill>
                <a:latin typeface="Segoe UI"/>
                <a:ea typeface="MS Mincho" panose="02020609040205080304" pitchFamily="49" charset="-128"/>
              </a:rPr>
              <a:t>Ongoing training and agent development.</a:t>
            </a:r>
          </a:p>
          <a:p>
            <a:pPr marL="285750" marR="0" lvl="0" indent="-285750" algn="l" defTabSz="1172214"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sz="1600">
                <a:solidFill>
                  <a:prstClr val="black"/>
                </a:solidFill>
                <a:latin typeface="Segoe UI"/>
                <a:ea typeface="MS Mincho" panose="02020609040205080304" pitchFamily="49" charset="-128"/>
              </a:rPr>
              <a:t>Regular business review cycles to analyze performance and quality data to drive optimizations to our process and approach. </a:t>
            </a:r>
          </a:p>
          <a:p>
            <a:pPr marL="285750" marR="0" lvl="0" indent="-285750" algn="l" defTabSz="117221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S Mincho" panose="02020609040205080304" pitchFamily="49" charset="-128"/>
                <a:cs typeface="+mn-cs"/>
              </a:rPr>
              <a:t>Engaging our dedicated Compliance team to manage adherence to client-specific and industry-specific regulatory standards.</a:t>
            </a:r>
          </a:p>
        </p:txBody>
      </p:sp>
      <p:sp>
        <p:nvSpPr>
          <p:cNvPr id="12" name="TextBox 11">
            <a:extLst>
              <a:ext uri="{FF2B5EF4-FFF2-40B4-BE49-F238E27FC236}">
                <a16:creationId xmlns:a16="http://schemas.microsoft.com/office/drawing/2014/main" id="{260CE23E-1F02-C29F-62F3-CEC54B57340C}"/>
              </a:ext>
            </a:extLst>
          </p:cNvPr>
          <p:cNvSpPr txBox="1"/>
          <p:nvPr/>
        </p:nvSpPr>
        <p:spPr>
          <a:xfrm>
            <a:off x="500145" y="1395406"/>
            <a:ext cx="13716000" cy="381451"/>
          </a:xfrm>
          <a:prstGeom prst="rect">
            <a:avLst/>
          </a:prstGeom>
          <a:noFill/>
        </p:spPr>
        <p:txBody>
          <a:bodyPr wrap="square" lIns="91440" tIns="45720" rIns="91440" bIns="45720" anchor="t">
            <a:spAutoFit/>
          </a:bodyPr>
          <a:lstStyle/>
          <a:p>
            <a:pPr defTabSz="1172214">
              <a:lnSpc>
                <a:spcPct val="114000"/>
              </a:lnSpc>
              <a:defRPr/>
            </a:pPr>
            <a:r>
              <a:rPr lang="en-US" sz="1800" dirty="0">
                <a:solidFill>
                  <a:prstClr val="black"/>
                </a:solidFill>
                <a:latin typeface="Segoe UI"/>
              </a:rPr>
              <a:t>Resources will be onboarded and start within </a:t>
            </a:r>
            <a:r>
              <a:rPr lang="en-US" sz="1800" b="1" dirty="0">
                <a:solidFill>
                  <a:prstClr val="black"/>
                </a:solidFill>
                <a:latin typeface="Segoe UI"/>
              </a:rPr>
              <a:t>2-6 weeks </a:t>
            </a:r>
            <a:r>
              <a:rPr lang="en-US" sz="1800" dirty="0">
                <a:solidFill>
                  <a:prstClr val="black"/>
                </a:solidFill>
                <a:latin typeface="Segoe UI"/>
              </a:rPr>
              <a:t>from contract signature. Training windows will begin after they start.</a:t>
            </a:r>
          </a:p>
        </p:txBody>
      </p:sp>
    </p:spTree>
    <p:extLst>
      <p:ext uri="{BB962C8B-B14F-4D97-AF65-F5344CB8AC3E}">
        <p14:creationId xmlns:p14="http://schemas.microsoft.com/office/powerpoint/2010/main" val="383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3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animBg="1"/>
      <p:bldP spid="4" grpId="0" animBg="1"/>
      <p:bldP spid="5" grpId="0" animBg="1"/>
      <p:bldP spid="6"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Implementation Plan &amp; Timeline</a:t>
            </a:r>
          </a:p>
        </p:txBody>
      </p:sp>
      <p:sp>
        <p:nvSpPr>
          <p:cNvPr id="4" name="Rectangle 3">
            <a:extLst>
              <a:ext uri="{FF2B5EF4-FFF2-40B4-BE49-F238E27FC236}">
                <a16:creationId xmlns:a16="http://schemas.microsoft.com/office/drawing/2014/main" id="{FCE5AF42-F7B5-8428-3659-98C1F67F4775}"/>
              </a:ext>
            </a:extLst>
          </p:cNvPr>
          <p:cNvSpPr/>
          <p:nvPr/>
        </p:nvSpPr>
        <p:spPr>
          <a:xfrm>
            <a:off x="457200" y="1599606"/>
            <a:ext cx="3103379" cy="457200"/>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MOBILIZATION</a:t>
            </a:r>
          </a:p>
        </p:txBody>
      </p:sp>
      <p:sp>
        <p:nvSpPr>
          <p:cNvPr id="5" name="Rectangle 4">
            <a:extLst>
              <a:ext uri="{FF2B5EF4-FFF2-40B4-BE49-F238E27FC236}">
                <a16:creationId xmlns:a16="http://schemas.microsoft.com/office/drawing/2014/main" id="{624A000C-2EE6-8C01-B50F-CB0E908BCF8B}"/>
              </a:ext>
            </a:extLst>
          </p:cNvPr>
          <p:cNvSpPr/>
          <p:nvPr/>
        </p:nvSpPr>
        <p:spPr>
          <a:xfrm>
            <a:off x="3856442" y="1599606"/>
            <a:ext cx="3056605" cy="4572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STABLIZATION</a:t>
            </a:r>
          </a:p>
        </p:txBody>
      </p:sp>
      <p:sp>
        <p:nvSpPr>
          <p:cNvPr id="6" name="Rectangle 5">
            <a:extLst>
              <a:ext uri="{FF2B5EF4-FFF2-40B4-BE49-F238E27FC236}">
                <a16:creationId xmlns:a16="http://schemas.microsoft.com/office/drawing/2014/main" id="{187B3542-20D8-E18B-BE23-320BF511CF4E}"/>
              </a:ext>
            </a:extLst>
          </p:cNvPr>
          <p:cNvSpPr/>
          <p:nvPr/>
        </p:nvSpPr>
        <p:spPr>
          <a:xfrm>
            <a:off x="7208910" y="1599606"/>
            <a:ext cx="3154680" cy="457200"/>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STEADY STATE</a:t>
            </a:r>
          </a:p>
        </p:txBody>
      </p:sp>
      <p:sp>
        <p:nvSpPr>
          <p:cNvPr id="7" name="Rectangle 6">
            <a:extLst>
              <a:ext uri="{FF2B5EF4-FFF2-40B4-BE49-F238E27FC236}">
                <a16:creationId xmlns:a16="http://schemas.microsoft.com/office/drawing/2014/main" id="{DBC479FE-D0C1-8092-0E44-13CC726D20E6}"/>
              </a:ext>
            </a:extLst>
          </p:cNvPr>
          <p:cNvSpPr/>
          <p:nvPr/>
        </p:nvSpPr>
        <p:spPr>
          <a:xfrm>
            <a:off x="10737904" y="1589815"/>
            <a:ext cx="3434578" cy="457200"/>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b="1" spc="300">
                <a:latin typeface="Segoe UI" panose="020B0502040204020203" pitchFamily="34" charset="0"/>
                <a:cs typeface="Segoe UI" panose="020B0502040204020203" pitchFamily="34" charset="0"/>
              </a:rPr>
              <a:t>INNOVATION</a:t>
            </a:r>
          </a:p>
        </p:txBody>
      </p:sp>
      <p:sp>
        <p:nvSpPr>
          <p:cNvPr id="8" name="Rectangle 7">
            <a:extLst>
              <a:ext uri="{FF2B5EF4-FFF2-40B4-BE49-F238E27FC236}">
                <a16:creationId xmlns:a16="http://schemas.microsoft.com/office/drawing/2014/main" id="{0335A42F-CCB0-A2F1-8979-5E6D808B3221}"/>
              </a:ext>
            </a:extLst>
          </p:cNvPr>
          <p:cNvSpPr/>
          <p:nvPr/>
        </p:nvSpPr>
        <p:spPr>
          <a:xfrm>
            <a:off x="457199" y="2250091"/>
            <a:ext cx="3103379" cy="4441755"/>
          </a:xfrm>
          <a:prstGeom prst="rect">
            <a:avLst/>
          </a:prstGeom>
          <a:solidFill>
            <a:srgbClr val="0096A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Onboarding</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Program Planning </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Discovery</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Knowledge Transfer </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Documentation</a:t>
            </a:r>
          </a:p>
        </p:txBody>
      </p:sp>
      <p:sp>
        <p:nvSpPr>
          <p:cNvPr id="9" name="Rectangle 8">
            <a:extLst>
              <a:ext uri="{FF2B5EF4-FFF2-40B4-BE49-F238E27FC236}">
                <a16:creationId xmlns:a16="http://schemas.microsoft.com/office/drawing/2014/main" id="{54B2AAE0-37AD-0EBD-C2D7-5D3BE86046C0}"/>
              </a:ext>
            </a:extLst>
          </p:cNvPr>
          <p:cNvSpPr/>
          <p:nvPr/>
        </p:nvSpPr>
        <p:spPr>
          <a:xfrm>
            <a:off x="3857299" y="2249062"/>
            <a:ext cx="3055786"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Customer Support</a:t>
            </a:r>
          </a:p>
        </p:txBody>
      </p:sp>
      <p:sp>
        <p:nvSpPr>
          <p:cNvPr id="10" name="Rectangle 9">
            <a:extLst>
              <a:ext uri="{FF2B5EF4-FFF2-40B4-BE49-F238E27FC236}">
                <a16:creationId xmlns:a16="http://schemas.microsoft.com/office/drawing/2014/main" id="{55CE0B05-391C-C420-71A3-39BEE07DFAEC}"/>
              </a:ext>
            </a:extLst>
          </p:cNvPr>
          <p:cNvSpPr/>
          <p:nvPr/>
        </p:nvSpPr>
        <p:spPr>
          <a:xfrm>
            <a:off x="7209924" y="2249062"/>
            <a:ext cx="3153666" cy="4422435"/>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Fully Autonomous </a:t>
            </a:r>
          </a:p>
          <a:p>
            <a:pPr algn="ctr"/>
            <a:r>
              <a:rPr lang="en-US" sz="2400">
                <a:latin typeface="+mj-lt"/>
                <a:cs typeface="Segoe UI" panose="020B0502040204020203" pitchFamily="34" charset="0"/>
              </a:rPr>
              <a:t>Support Team </a:t>
            </a:r>
          </a:p>
          <a:p>
            <a:pPr algn="ctr"/>
            <a:endParaRPr lang="en-US" sz="2400">
              <a:latin typeface="+mj-lt"/>
              <a:cs typeface="Segoe UI" panose="020B0502040204020203" pitchFamily="34" charset="0"/>
            </a:endParaRPr>
          </a:p>
          <a:p>
            <a:pPr algn="ctr"/>
            <a:r>
              <a:rPr lang="en-US" sz="2400">
                <a:latin typeface="+mj-lt"/>
                <a:cs typeface="Segoe UI" panose="020B0502040204020203" pitchFamily="34" charset="0"/>
              </a:rPr>
              <a:t>Program Reporting, Advisory, &amp; Ongoing Optimization</a:t>
            </a:r>
          </a:p>
        </p:txBody>
      </p:sp>
      <p:sp>
        <p:nvSpPr>
          <p:cNvPr id="11" name="Rectangle 10">
            <a:extLst>
              <a:ext uri="{FF2B5EF4-FFF2-40B4-BE49-F238E27FC236}">
                <a16:creationId xmlns:a16="http://schemas.microsoft.com/office/drawing/2014/main" id="{071EB2B8-1159-C382-D3F9-30AFB07DC7B5}"/>
              </a:ext>
            </a:extLst>
          </p:cNvPr>
          <p:cNvSpPr/>
          <p:nvPr/>
        </p:nvSpPr>
        <p:spPr>
          <a:xfrm>
            <a:off x="10737904" y="2249062"/>
            <a:ext cx="3434578" cy="2009171"/>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1200"/>
              </a:spcAft>
            </a:pPr>
            <a:r>
              <a:rPr lang="en-US" sz="2400">
                <a:latin typeface="+mj-lt"/>
                <a:cs typeface="Segoe UI" panose="020B0502040204020203" pitchFamily="34" charset="0"/>
              </a:rPr>
              <a:t>Process Improvement</a:t>
            </a:r>
          </a:p>
          <a:p>
            <a:pPr algn="ctr">
              <a:spcAft>
                <a:spcPts val="600"/>
              </a:spcAft>
            </a:pPr>
            <a:r>
              <a:rPr lang="en-US" sz="2400">
                <a:latin typeface="+mj-lt"/>
                <a:cs typeface="Segoe UI" panose="020B0502040204020203" pitchFamily="34" charset="0"/>
              </a:rPr>
              <a:t>Tech Implementation to Improve Intake, Automation &amp; Analytics</a:t>
            </a:r>
          </a:p>
        </p:txBody>
      </p:sp>
      <p:sp>
        <p:nvSpPr>
          <p:cNvPr id="12" name="Rectangle 11">
            <a:extLst>
              <a:ext uri="{FF2B5EF4-FFF2-40B4-BE49-F238E27FC236}">
                <a16:creationId xmlns:a16="http://schemas.microsoft.com/office/drawing/2014/main" id="{C9C1F4F7-F3ED-C73D-BEA6-B27269175B2F}"/>
              </a:ext>
            </a:extLst>
          </p:cNvPr>
          <p:cNvSpPr/>
          <p:nvPr/>
        </p:nvSpPr>
        <p:spPr>
          <a:xfrm>
            <a:off x="10737904" y="4662327"/>
            <a:ext cx="3434578" cy="2009171"/>
          </a:xfrm>
          <a:prstGeom prst="rect">
            <a:avLst/>
          </a:prstGeom>
          <a:solidFill>
            <a:srgbClr val="08262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spcAft>
                <a:spcPts val="1200"/>
              </a:spcAft>
            </a:pPr>
            <a:r>
              <a:rPr lang="en-US" sz="2400">
                <a:latin typeface="+mj-lt"/>
                <a:cs typeface="Segoe UI" panose="020B0502040204020203" pitchFamily="34" charset="0"/>
              </a:rPr>
              <a:t>Applying Analytics, AI/ML</a:t>
            </a:r>
          </a:p>
          <a:p>
            <a:pPr algn="ctr">
              <a:spcAft>
                <a:spcPts val="1200"/>
              </a:spcAft>
            </a:pPr>
            <a:r>
              <a:rPr lang="en-US" sz="2400">
                <a:latin typeface="+mj-lt"/>
                <a:cs typeface="Segoe UI" panose="020B0502040204020203" pitchFamily="34" charset="0"/>
              </a:rPr>
              <a:t>Support Volume Reduction, Self-Service</a:t>
            </a:r>
          </a:p>
        </p:txBody>
      </p:sp>
      <p:sp>
        <p:nvSpPr>
          <p:cNvPr id="13" name="Rectangle 12">
            <a:extLst>
              <a:ext uri="{FF2B5EF4-FFF2-40B4-BE49-F238E27FC236}">
                <a16:creationId xmlns:a16="http://schemas.microsoft.com/office/drawing/2014/main" id="{3D1CA1D2-0890-6DA4-1A1D-2CBDD54FD129}"/>
              </a:ext>
            </a:extLst>
          </p:cNvPr>
          <p:cNvSpPr/>
          <p:nvPr/>
        </p:nvSpPr>
        <p:spPr>
          <a:xfrm>
            <a:off x="457200" y="6964628"/>
            <a:ext cx="13715282" cy="5486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Program Support &amp; Governance</a:t>
            </a:r>
          </a:p>
        </p:txBody>
      </p:sp>
      <p:cxnSp>
        <p:nvCxnSpPr>
          <p:cNvPr id="14" name="Straight Connector 13">
            <a:extLst>
              <a:ext uri="{FF2B5EF4-FFF2-40B4-BE49-F238E27FC236}">
                <a16:creationId xmlns:a16="http://schemas.microsoft.com/office/drawing/2014/main" id="{E85F14A6-DDA5-02D5-FDDB-89005DBE1017}"/>
              </a:ext>
            </a:extLst>
          </p:cNvPr>
          <p:cNvCxnSpPr>
            <a:cxnSpLocks/>
            <a:stCxn id="10" idx="3"/>
          </p:cNvCxnSpPr>
          <p:nvPr/>
        </p:nvCxnSpPr>
        <p:spPr>
          <a:xfrm>
            <a:off x="10363590" y="4460280"/>
            <a:ext cx="209160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DA33FD-B24C-33FA-01C5-60CFCE3FE26A}"/>
              </a:ext>
            </a:extLst>
          </p:cNvPr>
          <p:cNvCxnSpPr>
            <a:cxnSpLocks/>
            <a:stCxn id="11" idx="2"/>
            <a:endCxn id="12" idx="0"/>
          </p:cNvCxnSpPr>
          <p:nvPr/>
        </p:nvCxnSpPr>
        <p:spPr>
          <a:xfrm>
            <a:off x="12455193" y="4258233"/>
            <a:ext cx="0" cy="404094"/>
          </a:xfrm>
          <a:prstGeom prst="straightConnector1">
            <a:avLst/>
          </a:prstGeom>
          <a:ln w="28575">
            <a:solidFill>
              <a:schemeClr val="tx1">
                <a:lumMod val="65000"/>
                <a:lumOff val="3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7ACFB81-D7B4-C3D6-AC1A-B6BBA9256CDA}"/>
              </a:ext>
            </a:extLst>
          </p:cNvPr>
          <p:cNvSpPr/>
          <p:nvPr/>
        </p:nvSpPr>
        <p:spPr>
          <a:xfrm>
            <a:off x="3857299" y="3830967"/>
            <a:ext cx="3055786"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Process Optimization</a:t>
            </a:r>
          </a:p>
        </p:txBody>
      </p:sp>
      <p:sp>
        <p:nvSpPr>
          <p:cNvPr id="17" name="Rectangle 16">
            <a:extLst>
              <a:ext uri="{FF2B5EF4-FFF2-40B4-BE49-F238E27FC236}">
                <a16:creationId xmlns:a16="http://schemas.microsoft.com/office/drawing/2014/main" id="{EA527F6F-653A-C25F-751F-E1A21B721EED}"/>
              </a:ext>
            </a:extLst>
          </p:cNvPr>
          <p:cNvSpPr/>
          <p:nvPr/>
        </p:nvSpPr>
        <p:spPr>
          <a:xfrm>
            <a:off x="3857299" y="5391496"/>
            <a:ext cx="3055786" cy="1280001"/>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2400">
                <a:latin typeface="+mj-lt"/>
                <a:cs typeface="Segoe UI" panose="020B0502040204020203" pitchFamily="34" charset="0"/>
              </a:rPr>
              <a:t>Occasional SME Engagement</a:t>
            </a:r>
          </a:p>
        </p:txBody>
      </p:sp>
      <p:cxnSp>
        <p:nvCxnSpPr>
          <p:cNvPr id="18" name="Straight Connector 17">
            <a:extLst>
              <a:ext uri="{FF2B5EF4-FFF2-40B4-BE49-F238E27FC236}">
                <a16:creationId xmlns:a16="http://schemas.microsoft.com/office/drawing/2014/main" id="{3C74B1C1-9244-0BE7-BC19-74C9827057AC}"/>
              </a:ext>
            </a:extLst>
          </p:cNvPr>
          <p:cNvCxnSpPr>
            <a:cxnSpLocks/>
            <a:stCxn id="9" idx="3"/>
          </p:cNvCxnSpPr>
          <p:nvPr/>
        </p:nvCxnSpPr>
        <p:spPr>
          <a:xfrm>
            <a:off x="6913085" y="2889063"/>
            <a:ext cx="295825"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0E8988-ACA8-1260-0AFE-7F0F1F0271A8}"/>
              </a:ext>
            </a:extLst>
          </p:cNvPr>
          <p:cNvCxnSpPr>
            <a:cxnSpLocks/>
            <a:stCxn id="16" idx="3"/>
            <a:endCxn id="10" idx="1"/>
          </p:cNvCxnSpPr>
          <p:nvPr/>
        </p:nvCxnSpPr>
        <p:spPr>
          <a:xfrm flipV="1">
            <a:off x="6913085" y="4460280"/>
            <a:ext cx="296839"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6CBDB7-7351-2810-616E-5C77DEBA396E}"/>
              </a:ext>
            </a:extLst>
          </p:cNvPr>
          <p:cNvCxnSpPr>
            <a:cxnSpLocks/>
            <a:stCxn id="17" idx="3"/>
          </p:cNvCxnSpPr>
          <p:nvPr/>
        </p:nvCxnSpPr>
        <p:spPr>
          <a:xfrm>
            <a:off x="6913085" y="6031497"/>
            <a:ext cx="295825"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0DD757-91C7-0F5F-6D38-09F4C62FDE54}"/>
              </a:ext>
            </a:extLst>
          </p:cNvPr>
          <p:cNvCxnSpPr>
            <a:cxnSpLocks/>
            <a:endCxn id="9" idx="1"/>
          </p:cNvCxnSpPr>
          <p:nvPr/>
        </p:nvCxnSpPr>
        <p:spPr>
          <a:xfrm>
            <a:off x="3560578" y="2889063"/>
            <a:ext cx="296721"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09C613-CAB4-8EE7-89FD-CB47E6DCEA6C}"/>
              </a:ext>
            </a:extLst>
          </p:cNvPr>
          <p:cNvCxnSpPr>
            <a:cxnSpLocks/>
            <a:stCxn id="8" idx="3"/>
            <a:endCxn id="16" idx="1"/>
          </p:cNvCxnSpPr>
          <p:nvPr/>
        </p:nvCxnSpPr>
        <p:spPr>
          <a:xfrm flipV="1">
            <a:off x="3560578" y="4470968"/>
            <a:ext cx="296721" cy="1"/>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0E64D2-6DDD-28AD-312F-B3334705022F}"/>
              </a:ext>
            </a:extLst>
          </p:cNvPr>
          <p:cNvCxnSpPr>
            <a:cxnSpLocks/>
            <a:endCxn id="17" idx="1"/>
          </p:cNvCxnSpPr>
          <p:nvPr/>
        </p:nvCxnSpPr>
        <p:spPr>
          <a:xfrm>
            <a:off x="3560578" y="6031497"/>
            <a:ext cx="296721" cy="0"/>
          </a:xfrm>
          <a:prstGeom prst="line">
            <a:avLst/>
          </a:prstGeom>
          <a:ln w="28575">
            <a:solidFill>
              <a:schemeClr val="tx1">
                <a:lumMod val="65000"/>
                <a:lumOff val="3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Quality Assurance - Program Governance</a:t>
            </a:r>
          </a:p>
        </p:txBody>
      </p:sp>
      <p:graphicFrame>
        <p:nvGraphicFramePr>
          <p:cNvPr id="2" name="Table 1">
            <a:extLst>
              <a:ext uri="{FF2B5EF4-FFF2-40B4-BE49-F238E27FC236}">
                <a16:creationId xmlns:a16="http://schemas.microsoft.com/office/drawing/2014/main" id="{7D5B9AF6-2D49-D292-76F9-8016EC61D9AB}"/>
              </a:ext>
            </a:extLst>
          </p:cNvPr>
          <p:cNvGraphicFramePr>
            <a:graphicFrameLocks noGrp="1"/>
          </p:cNvGraphicFramePr>
          <p:nvPr/>
        </p:nvGraphicFramePr>
        <p:xfrm>
          <a:off x="706595" y="2239945"/>
          <a:ext cx="13217209" cy="5715335"/>
        </p:xfrm>
        <a:graphic>
          <a:graphicData uri="http://schemas.openxmlformats.org/drawingml/2006/table">
            <a:tbl>
              <a:tblPr/>
              <a:tblGrid>
                <a:gridCol w="2615652">
                  <a:extLst>
                    <a:ext uri="{9D8B030D-6E8A-4147-A177-3AD203B41FA5}">
                      <a16:colId xmlns:a16="http://schemas.microsoft.com/office/drawing/2014/main" val="3373472011"/>
                    </a:ext>
                  </a:extLst>
                </a:gridCol>
                <a:gridCol w="2329560">
                  <a:extLst>
                    <a:ext uri="{9D8B030D-6E8A-4147-A177-3AD203B41FA5}">
                      <a16:colId xmlns:a16="http://schemas.microsoft.com/office/drawing/2014/main" val="1313020530"/>
                    </a:ext>
                  </a:extLst>
                </a:gridCol>
                <a:gridCol w="2517561">
                  <a:extLst>
                    <a:ext uri="{9D8B030D-6E8A-4147-A177-3AD203B41FA5}">
                      <a16:colId xmlns:a16="http://schemas.microsoft.com/office/drawing/2014/main" val="2132552595"/>
                    </a:ext>
                  </a:extLst>
                </a:gridCol>
                <a:gridCol w="2877218">
                  <a:extLst>
                    <a:ext uri="{9D8B030D-6E8A-4147-A177-3AD203B41FA5}">
                      <a16:colId xmlns:a16="http://schemas.microsoft.com/office/drawing/2014/main" val="1753813397"/>
                    </a:ext>
                  </a:extLst>
                </a:gridCol>
                <a:gridCol w="2877218">
                  <a:extLst>
                    <a:ext uri="{9D8B030D-6E8A-4147-A177-3AD203B41FA5}">
                      <a16:colId xmlns:a16="http://schemas.microsoft.com/office/drawing/2014/main" val="2138901790"/>
                    </a:ext>
                  </a:extLst>
                </a:gridCol>
              </a:tblGrid>
              <a:tr h="442295">
                <a:tc gridSpan="5">
                  <a:txBody>
                    <a:bodyPr/>
                    <a:lstStyle/>
                    <a:p>
                      <a:pPr algn="ctr" fontAlgn="b"/>
                      <a:r>
                        <a:rPr lang="en-IE" sz="1800" b="1" i="0" u="none" strike="noStrike">
                          <a:solidFill>
                            <a:schemeClr val="bg1"/>
                          </a:solidFill>
                          <a:effectLst/>
                          <a:latin typeface="Segoe UI" panose="020B0502040204020203" pitchFamily="34" charset="0"/>
                          <a:cs typeface="Segoe UI" panose="020B0502040204020203" pitchFamily="34" charset="0"/>
                        </a:rPr>
                        <a:t>Sample Business Review Meeting Cadence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extLst>
                  <a:ext uri="{0D108BD9-81ED-4DB2-BD59-A6C34878D82A}">
                    <a16:rowId xmlns:a16="http://schemas.microsoft.com/office/drawing/2014/main" val="2973683361"/>
                  </a:ext>
                </a:extLst>
              </a:tr>
              <a:tr h="532611">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Meeting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ctr" fontAlgn="t"/>
                      <a:r>
                        <a:rPr lang="en-GB" sz="1600" b="1" i="0" u="none" strike="noStrike">
                          <a:solidFill>
                            <a:schemeClr val="bg1"/>
                          </a:solidFill>
                          <a:effectLst/>
                          <a:latin typeface="Segoe UI" panose="020B0502040204020203" pitchFamily="34" charset="0"/>
                          <a:cs typeface="Segoe UI" panose="020B0502040204020203" pitchFamily="34" charset="0"/>
                        </a:rPr>
                        <a:t>Weekly Alignment (Optional)</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6580"/>
                    </a:solidFill>
                  </a:tcPr>
                </a:tc>
                <a:tc>
                  <a:txBody>
                    <a:bodyPr/>
                    <a:lstStyle/>
                    <a:p>
                      <a:pPr algn="ctr" fontAlgn="t"/>
                      <a:r>
                        <a:rPr lang="en-IE" sz="1600" b="1" i="0" u="none" strike="noStrike">
                          <a:solidFill>
                            <a:schemeClr val="bg1"/>
                          </a:solidFill>
                          <a:effectLst/>
                          <a:latin typeface="Segoe UI" panose="020B0502040204020203" pitchFamily="34" charset="0"/>
                          <a:cs typeface="Segoe UI" panose="020B0502040204020203" pitchFamily="34" charset="0"/>
                        </a:rPr>
                        <a:t>Monthly Business Review (MBR)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96A9"/>
                    </a:solidFill>
                  </a:tcPr>
                </a:tc>
                <a:tc>
                  <a:txBody>
                    <a:bodyPr/>
                    <a:lstStyle/>
                    <a:p>
                      <a:pPr algn="ctr" fontAlgn="t"/>
                      <a:r>
                        <a:rPr lang="en-IE" sz="1600" b="1" i="0" u="none" strike="noStrike">
                          <a:solidFill>
                            <a:schemeClr val="bg1"/>
                          </a:solidFill>
                          <a:effectLst/>
                          <a:latin typeface="Segoe UI" panose="020B0502040204020203" pitchFamily="34" charset="0"/>
                          <a:cs typeface="Segoe UI" panose="020B0502040204020203" pitchFamily="34" charset="0"/>
                        </a:rPr>
                        <a:t>Quarterly Business Review (QBR)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7C7C"/>
                    </a:solidFill>
                  </a:tcPr>
                </a:tc>
                <a:tc>
                  <a:txBody>
                    <a:bodyPr/>
                    <a:lstStyle/>
                    <a:p>
                      <a:pPr algn="ctr" fontAlgn="t"/>
                      <a:r>
                        <a:rPr lang="en-IE" sz="1600" b="1" i="0" u="none" strike="noStrike">
                          <a:solidFill>
                            <a:schemeClr val="tx1"/>
                          </a:solidFill>
                          <a:effectLst/>
                          <a:latin typeface="Segoe UI" panose="020B0502040204020203" pitchFamily="34" charset="0"/>
                          <a:cs typeface="Segoe UI" panose="020B0502040204020203" pitchFamily="34" charset="0"/>
                        </a:rPr>
                        <a:t>Strategic Business Review (SBR)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94653250"/>
                  </a:ext>
                </a:extLst>
              </a:tr>
              <a:tr h="308354">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Timing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Weekly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Monthly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Quarterly  </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Twice a year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7478221"/>
                  </a:ext>
                </a:extLst>
              </a:tr>
              <a:tr h="308354">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Duration</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30 mins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1 Hour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1-2 Hours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4 Hours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9914217"/>
                  </a:ext>
                </a:extLst>
              </a:tr>
              <a:tr h="328473">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Meeting Owner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5270219"/>
                  </a:ext>
                </a:extLst>
              </a:tr>
              <a:tr h="328473">
                <a:tc>
                  <a:txBody>
                    <a:bodyPr/>
                    <a:lstStyle/>
                    <a:p>
                      <a:pPr lvl="0" algn="l">
                        <a:buNone/>
                      </a:pPr>
                      <a:r>
                        <a:rPr lang="en-IE" sz="1600" b="1" i="0" u="none" strike="noStrike">
                          <a:solidFill>
                            <a:schemeClr val="bg1"/>
                          </a:solidFill>
                          <a:effectLst/>
                          <a:latin typeface="Segoe UI" panose="020B0502040204020203" pitchFamily="34" charset="0"/>
                          <a:cs typeface="Segoe UI" panose="020B0502040204020203" pitchFamily="34" charset="0"/>
                        </a:rPr>
                        <a:t>Client Attendees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TBD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TBD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400" b="0" i="0" u="none" strike="noStrike">
                          <a:solidFill>
                            <a:srgbClr val="000000"/>
                          </a:solidFill>
                          <a:effectLst/>
                          <a:latin typeface="Segoe UI" panose="020B0502040204020203" pitchFamily="34" charset="0"/>
                          <a:cs typeface="Segoe UI" panose="020B0502040204020203" pitchFamily="34" charset="0"/>
                        </a:rPr>
                        <a:t>TBD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400" b="0" i="0" u="none" strike="noStrike">
                          <a:solidFill>
                            <a:srgbClr val="000000"/>
                          </a:solidFill>
                          <a:effectLst/>
                          <a:latin typeface="Segoe UI" panose="020B0502040204020203" pitchFamily="34" charset="0"/>
                          <a:cs typeface="Segoe UI" panose="020B0502040204020203" pitchFamily="34" charset="0"/>
                        </a:rPr>
                        <a:t>TBD</a:t>
                      </a:r>
                      <a:endParaRPr lang="en-US" sz="1400">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2661405"/>
                  </a:ext>
                </a:extLst>
              </a:tr>
              <a:tr h="672772">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Supplier Attendees</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Supplier Ops Manager</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E" sz="1400" b="0" i="0" u="none" strike="noStrike">
                          <a:solidFill>
                            <a:srgbClr val="000000"/>
                          </a:solidFill>
                          <a:effectLst/>
                          <a:latin typeface="Segoe UI" panose="020B0502040204020203" pitchFamily="34" charset="0"/>
                          <a:cs typeface="Segoe UI" panose="020B0502040204020203" pitchFamily="34" charset="0"/>
                        </a:rPr>
                        <a:t>Supplier Ops Manager</a:t>
                      </a:r>
                    </a:p>
                    <a:p>
                      <a:pPr lvl="0" algn="l">
                        <a:buNone/>
                      </a:pPr>
                      <a:r>
                        <a:rPr lang="en-IE" sz="1400" b="0" i="0" u="none" strike="noStrike">
                          <a:solidFill>
                            <a:srgbClr val="000000"/>
                          </a:solidFill>
                          <a:effectLst/>
                          <a:latin typeface="Segoe UI" panose="020B0502040204020203" pitchFamily="34" charset="0"/>
                          <a:cs typeface="Segoe UI" panose="020B0502040204020203" pitchFamily="34" charset="0"/>
                        </a:rPr>
                        <a:t>Affirma Director</a:t>
                      </a:r>
                    </a:p>
                    <a:p>
                      <a:pPr lvl="0" algn="l">
                        <a:buNone/>
                      </a:pPr>
                      <a:r>
                        <a:rPr lang="en-IE" sz="1400" b="0" i="0" u="none" strike="noStrike">
                          <a:solidFill>
                            <a:srgbClr val="000000"/>
                          </a:solidFill>
                          <a:effectLst/>
                          <a:latin typeface="Segoe UI" panose="020B0502040204020203" pitchFamily="34" charset="0"/>
                          <a:cs typeface="Segoe UI" panose="020B0502040204020203" pitchFamily="34" charset="0"/>
                        </a:rPr>
                        <a:t>Affirma VP of BPO</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Supplier Ops Manager</a:t>
                      </a:r>
                      <a:endParaRPr lang="en-IE" sz="1400" b="0" i="0" u="none" strike="noStrike" noProof="0">
                        <a:effectLst/>
                        <a:latin typeface="Segoe UI" panose="020B0502040204020203" pitchFamily="34" charset="0"/>
                        <a:cs typeface="Segoe UI" panose="020B0502040204020203" pitchFamily="34" charset="0"/>
                      </a:endParaRPr>
                    </a:p>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Affirma Director</a:t>
                      </a:r>
                      <a:endParaRPr lang="en-IE" sz="1400" b="0" i="0" u="none" strike="noStrike" noProof="0">
                        <a:effectLst/>
                        <a:latin typeface="Segoe UI" panose="020B0502040204020203" pitchFamily="34" charset="0"/>
                        <a:cs typeface="Segoe UI" panose="020B0502040204020203" pitchFamily="34" charset="0"/>
                      </a:endParaRPr>
                    </a:p>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Affirma VP of BPO</a:t>
                      </a:r>
                      <a:endParaRPr lang="en-IE" sz="1400" b="0" i="0" u="none" strike="noStrike" noProof="0">
                        <a:effectLst/>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Supplier Ops Manager</a:t>
                      </a:r>
                      <a:endParaRPr lang="en-IE" sz="1400" b="0" i="0" u="none" strike="noStrike" noProof="0">
                        <a:effectLst/>
                        <a:latin typeface="Segoe UI" panose="020B0502040204020203" pitchFamily="34" charset="0"/>
                        <a:cs typeface="Segoe UI" panose="020B0502040204020203" pitchFamily="34" charset="0"/>
                      </a:endParaRPr>
                    </a:p>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Affirma Director</a:t>
                      </a:r>
                      <a:endParaRPr lang="en-IE" sz="1400" b="0" i="0" u="none" strike="noStrike" noProof="0">
                        <a:effectLst/>
                        <a:latin typeface="Segoe UI" panose="020B0502040204020203" pitchFamily="34" charset="0"/>
                        <a:cs typeface="Segoe UI" panose="020B0502040204020203" pitchFamily="34" charset="0"/>
                      </a:endParaRPr>
                    </a:p>
                    <a:p>
                      <a:pPr lvl="0" algn="l">
                        <a:buNone/>
                      </a:pPr>
                      <a:r>
                        <a:rPr lang="en-IE" sz="1400" b="0" i="0" u="none" strike="noStrike" noProof="0">
                          <a:solidFill>
                            <a:srgbClr val="000000"/>
                          </a:solidFill>
                          <a:effectLst/>
                          <a:latin typeface="Segoe UI" panose="020B0502040204020203" pitchFamily="34" charset="0"/>
                          <a:cs typeface="Segoe UI" panose="020B0502040204020203" pitchFamily="34" charset="0"/>
                        </a:rPr>
                        <a:t>Affirma VP of BPO</a:t>
                      </a:r>
                      <a:endParaRPr lang="en-IE" sz="1400" b="0" i="0" u="none" strike="noStrike" noProof="0">
                        <a:effectLst/>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347484"/>
                  </a:ext>
                </a:extLst>
              </a:tr>
              <a:tr h="1653897">
                <a:tc>
                  <a:txBody>
                    <a:bodyPr/>
                    <a:lstStyle/>
                    <a:p>
                      <a:pPr algn="l" fontAlgn="ctr"/>
                      <a:r>
                        <a:rPr lang="en-IE" sz="1600" b="1" i="0" u="none" strike="noStrike">
                          <a:solidFill>
                            <a:schemeClr val="bg1"/>
                          </a:solidFill>
                          <a:effectLst/>
                          <a:latin typeface="Segoe UI" panose="020B0502040204020203" pitchFamily="34" charset="0"/>
                          <a:cs typeface="Segoe UI" panose="020B0502040204020203" pitchFamily="34" charset="0"/>
                        </a:rPr>
                        <a:t>Objective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Weekly status update</a:t>
                      </a:r>
                    </a:p>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Open Case Status</a:t>
                      </a:r>
                    </a:p>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Help Needed</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Monthly operational SLA &amp; KPI performance reviews </a:t>
                      </a:r>
                      <a:endParaRPr lang="en-US" sz="1400">
                        <a:latin typeface="Segoe UI" panose="020B0502040204020203" pitchFamily="34" charset="0"/>
                        <a:cs typeface="Segoe UI" panose="020B0502040204020203" pitchFamily="34" charset="0"/>
                      </a:endParaRPr>
                    </a:p>
                    <a:p>
                      <a:pPr lvl="0" algn="l">
                        <a:buNone/>
                      </a:pPr>
                      <a:endParaRPr lang="en-GB" sz="14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Review any open corrective action plans</a:t>
                      </a:r>
                      <a:endParaRPr lang="en-GB" sz="1400">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Quarterly review of SLA &amp; KPI along with long term trending to provide an overview of performance overtime    </a:t>
                      </a:r>
                      <a:endParaRPr lang="en-US" sz="1400">
                        <a:latin typeface="Segoe UI" panose="020B0502040204020203" pitchFamily="34" charset="0"/>
                        <a:cs typeface="Segoe UI" panose="020B0502040204020203" pitchFamily="34" charset="0"/>
                      </a:endParaRPr>
                    </a:p>
                    <a:p>
                      <a:pPr lvl="0" algn="l">
                        <a:buNone/>
                      </a:pPr>
                      <a:endParaRPr lang="en-GB" sz="14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Review of all Initiatives and Transformation projects</a:t>
                      </a:r>
                      <a:endParaRPr lang="en-GB" sz="1400">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Executive overview of Supplier performance    </a:t>
                      </a:r>
                      <a:endParaRPr lang="en-US" sz="1400">
                        <a:latin typeface="Segoe UI" panose="020B0502040204020203" pitchFamily="34" charset="0"/>
                        <a:cs typeface="Segoe UI" panose="020B0502040204020203" pitchFamily="34" charset="0"/>
                      </a:endParaRPr>
                    </a:p>
                    <a:p>
                      <a:pPr lvl="0" algn="l">
                        <a:buNone/>
                      </a:pPr>
                      <a:endParaRPr lang="en-GB" sz="14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Sharing of both the Client and the Supplier strategic direction</a:t>
                      </a:r>
                      <a:endParaRPr lang="en-GB" sz="1400">
                        <a:latin typeface="Segoe UI" panose="020B0502040204020203" pitchFamily="34" charset="0"/>
                        <a:cs typeface="Segoe UI" panose="020B0502040204020203" pitchFamily="34" charset="0"/>
                      </a:endParaRPr>
                    </a:p>
                    <a:p>
                      <a:pPr lvl="0" algn="l">
                        <a:buNone/>
                      </a:pPr>
                      <a:endParaRPr lang="en-GB" sz="1400" b="0" i="0" u="none" strike="noStrike">
                        <a:solidFill>
                          <a:srgbClr val="000000"/>
                        </a:solidFill>
                        <a:effectLst/>
                        <a:latin typeface="Segoe UI" panose="020B0502040204020203" pitchFamily="34" charset="0"/>
                        <a:cs typeface="Segoe UI" panose="020B0502040204020203" pitchFamily="34" charset="0"/>
                      </a:endParaRPr>
                    </a:p>
                    <a:p>
                      <a:pPr lvl="0" algn="l">
                        <a:buNone/>
                      </a:pPr>
                      <a:r>
                        <a:rPr lang="en-GB" sz="1400" b="0" i="0" u="none" strike="noStrike">
                          <a:solidFill>
                            <a:srgbClr val="000000"/>
                          </a:solidFill>
                          <a:effectLst/>
                          <a:latin typeface="Segoe UI" panose="020B0502040204020203" pitchFamily="34" charset="0"/>
                          <a:cs typeface="Segoe UI" panose="020B0502040204020203" pitchFamily="34" charset="0"/>
                        </a:rPr>
                        <a:t>Unfiltered discussion around engagements between parties</a:t>
                      </a:r>
                      <a:endParaRPr lang="en-GB" sz="1400">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316187"/>
                  </a:ext>
                </a:extLst>
              </a:tr>
              <a:tr h="756868">
                <a:tc>
                  <a:txBody>
                    <a:bodyPr/>
                    <a:lstStyle/>
                    <a:p>
                      <a:pPr algn="l" fontAlgn="ctr"/>
                      <a:r>
                        <a:rPr lang="en-GB" sz="1600" b="1" i="0" u="none" strike="noStrike">
                          <a:solidFill>
                            <a:schemeClr val="bg1"/>
                          </a:solidFill>
                          <a:effectLst/>
                          <a:latin typeface="Segoe UI" panose="020B0502040204020203" pitchFamily="34" charset="0"/>
                          <a:cs typeface="Segoe UI" panose="020B0502040204020203" pitchFamily="34" charset="0"/>
                        </a:rPr>
                        <a:t>Meeting Materials Due (PPT/</a:t>
                      </a:r>
                      <a:r>
                        <a:rPr lang="en-GB" sz="1600" b="1" i="0" u="none" strike="noStrike" err="1">
                          <a:solidFill>
                            <a:schemeClr val="bg1"/>
                          </a:solidFill>
                          <a:effectLst/>
                          <a:latin typeface="Segoe UI" panose="020B0502040204020203" pitchFamily="34" charset="0"/>
                          <a:cs typeface="Segoe UI" panose="020B0502040204020203" pitchFamily="34" charset="0"/>
                        </a:rPr>
                        <a:t>xls</a:t>
                      </a:r>
                      <a:r>
                        <a:rPr lang="en-GB" sz="1600" b="1" i="0" u="none" strike="noStrike">
                          <a:solidFill>
                            <a:schemeClr val="bg1"/>
                          </a:solidFill>
                          <a:effectLst/>
                          <a:latin typeface="Segoe UI" panose="020B0502040204020203" pitchFamily="34" charset="0"/>
                          <a:cs typeface="Segoe UI" panose="020B0502040204020203" pitchFamily="34" charset="0"/>
                        </a:rPr>
                        <a:t> &amp; scorecard, as appropriate)</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9"/>
                    </a:solidFill>
                  </a:tcPr>
                </a:tc>
                <a:tc>
                  <a:txBody>
                    <a:bodyPr/>
                    <a:lstStyle/>
                    <a:p>
                      <a:pPr algn="l" fontAlgn="t"/>
                      <a:endParaRPr lang="en-IE" sz="1400" b="0" i="0" u="none" strike="noStrike">
                        <a:solidFill>
                          <a:srgbClr val="000000"/>
                        </a:solidFill>
                        <a:effectLst/>
                        <a:latin typeface="Segoe UI" panose="020B0502040204020203" pitchFamily="34" charset="0"/>
                        <a:cs typeface="Segoe UI" panose="020B0502040204020203" pitchFamily="34" charset="0"/>
                      </a:endParaRP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t"/>
                      <a:r>
                        <a:rPr lang="en-GB" sz="1400" b="0" i="0" u="none" strike="noStrike">
                          <a:solidFill>
                            <a:srgbClr val="000000"/>
                          </a:solidFill>
                          <a:effectLst/>
                          <a:latin typeface="Segoe UI" panose="020B0502040204020203" pitchFamily="34" charset="0"/>
                          <a:cs typeface="Segoe UI" panose="020B0502040204020203" pitchFamily="34" charset="0"/>
                        </a:rPr>
                        <a:t>48 hours prior to meeting</a:t>
                      </a:r>
                    </a:p>
                  </a:txBody>
                  <a:tcPr marL="45720" marR="4572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26989995"/>
                  </a:ext>
                </a:extLst>
              </a:tr>
            </a:tbl>
          </a:graphicData>
        </a:graphic>
      </p:graphicFrame>
      <p:sp>
        <p:nvSpPr>
          <p:cNvPr id="4" name="TextBox 3">
            <a:extLst>
              <a:ext uri="{FF2B5EF4-FFF2-40B4-BE49-F238E27FC236}">
                <a16:creationId xmlns:a16="http://schemas.microsoft.com/office/drawing/2014/main" id="{227313E7-66C0-DB76-17AA-F92F79AA8F68}"/>
              </a:ext>
            </a:extLst>
          </p:cNvPr>
          <p:cNvSpPr txBox="1"/>
          <p:nvPr/>
        </p:nvSpPr>
        <p:spPr>
          <a:xfrm>
            <a:off x="1276285" y="1378299"/>
            <a:ext cx="12077827" cy="707886"/>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Affirma works with our clients to establish governance and a recurring business review cadence around our Customer Support programs. </a:t>
            </a:r>
          </a:p>
        </p:txBody>
      </p:sp>
    </p:spTree>
    <p:extLst>
      <p:ext uri="{BB962C8B-B14F-4D97-AF65-F5344CB8AC3E}">
        <p14:creationId xmlns:p14="http://schemas.microsoft.com/office/powerpoint/2010/main" val="181633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Quality Assurance - Tailored Reporting Solutions</a:t>
            </a:r>
          </a:p>
        </p:txBody>
      </p:sp>
      <p:sp>
        <p:nvSpPr>
          <p:cNvPr id="4" name="TextBox 3">
            <a:extLst>
              <a:ext uri="{FF2B5EF4-FFF2-40B4-BE49-F238E27FC236}">
                <a16:creationId xmlns:a16="http://schemas.microsoft.com/office/drawing/2014/main" id="{FEDF4A9D-EF4A-0C69-D820-D11538997077}"/>
              </a:ext>
            </a:extLst>
          </p:cNvPr>
          <p:cNvSpPr txBox="1"/>
          <p:nvPr/>
        </p:nvSpPr>
        <p:spPr>
          <a:xfrm>
            <a:off x="628589" y="1397065"/>
            <a:ext cx="13373221" cy="1015663"/>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In addition to standard reporting, Affirma’s dedicated Data &amp; Analytics Practice works with our clients to build tailored reporting solutions to meet key requirements and gain insights across platforms. These are samples of custom reporting solutions built for our clients.  </a:t>
            </a:r>
          </a:p>
        </p:txBody>
      </p:sp>
      <p:grpSp>
        <p:nvGrpSpPr>
          <p:cNvPr id="8" name="Group 7">
            <a:extLst>
              <a:ext uri="{FF2B5EF4-FFF2-40B4-BE49-F238E27FC236}">
                <a16:creationId xmlns:a16="http://schemas.microsoft.com/office/drawing/2014/main" id="{FAFCCD2C-89F9-CA83-E6CD-9B37B630A534}"/>
              </a:ext>
            </a:extLst>
          </p:cNvPr>
          <p:cNvGrpSpPr>
            <a:grpSpLocks noChangeAspect="1"/>
          </p:cNvGrpSpPr>
          <p:nvPr/>
        </p:nvGrpSpPr>
        <p:grpSpPr>
          <a:xfrm>
            <a:off x="150445" y="2414648"/>
            <a:ext cx="7162902" cy="5814952"/>
            <a:chOff x="226824" y="1768205"/>
            <a:chExt cx="8224121" cy="6676465"/>
          </a:xfrm>
        </p:grpSpPr>
        <p:grpSp>
          <p:nvGrpSpPr>
            <p:cNvPr id="2" name="Group 1">
              <a:extLst>
                <a:ext uri="{FF2B5EF4-FFF2-40B4-BE49-F238E27FC236}">
                  <a16:creationId xmlns:a16="http://schemas.microsoft.com/office/drawing/2014/main" id="{AFA78876-7EDE-21A8-5B1A-C6D74C2AC2C1}"/>
                </a:ext>
              </a:extLst>
            </p:cNvPr>
            <p:cNvGrpSpPr>
              <a:grpSpLocks noChangeAspect="1"/>
            </p:cNvGrpSpPr>
            <p:nvPr/>
          </p:nvGrpSpPr>
          <p:grpSpPr>
            <a:xfrm>
              <a:off x="226824" y="1768205"/>
              <a:ext cx="8224121" cy="6676465"/>
              <a:chOff x="7026617" y="2075350"/>
              <a:chExt cx="7345731" cy="5963375"/>
            </a:xfrm>
          </p:grpSpPr>
          <p:pic>
            <p:nvPicPr>
              <p:cNvPr id="5" name="Picture 4" descr="quintiles_imac.png">
                <a:extLst>
                  <a:ext uri="{FF2B5EF4-FFF2-40B4-BE49-F238E27FC236}">
                    <a16:creationId xmlns:a16="http://schemas.microsoft.com/office/drawing/2014/main" id="{AED8F243-772A-654C-EE56-904C4FDFAB7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t="-1" r="16115" b="948"/>
              <a:stretch/>
            </p:blipFill>
            <p:spPr>
              <a:xfrm>
                <a:off x="7026617" y="2075350"/>
                <a:ext cx="7345731" cy="5963375"/>
              </a:xfrm>
              <a:prstGeom prst="rect">
                <a:avLst/>
              </a:prstGeom>
            </p:spPr>
          </p:pic>
          <p:pic>
            <p:nvPicPr>
              <p:cNvPr id="6" name="Picture 5">
                <a:extLst>
                  <a:ext uri="{FF2B5EF4-FFF2-40B4-BE49-F238E27FC236}">
                    <a16:creationId xmlns:a16="http://schemas.microsoft.com/office/drawing/2014/main" id="{031F965C-813F-3EAB-FE94-DA533BA61B53}"/>
                  </a:ext>
                </a:extLst>
              </p:cNvPr>
              <p:cNvPicPr>
                <a:picLocks noChangeAspect="1"/>
              </p:cNvPicPr>
              <p:nvPr/>
            </p:nvPicPr>
            <p:blipFill>
              <a:blip r:embed="rId4"/>
              <a:stretch>
                <a:fillRect/>
              </a:stretch>
            </p:blipFill>
            <p:spPr>
              <a:xfrm>
                <a:off x="7500108" y="2645719"/>
                <a:ext cx="6437636" cy="3626055"/>
              </a:xfrm>
              <a:prstGeom prst="rect">
                <a:avLst/>
              </a:prstGeom>
              <a:ln w="19050">
                <a:solidFill>
                  <a:schemeClr val="tx1">
                    <a:lumMod val="85000"/>
                    <a:lumOff val="15000"/>
                  </a:schemeClr>
                </a:solidFill>
              </a:ln>
            </p:spPr>
          </p:pic>
        </p:grpSp>
        <p:sp>
          <p:nvSpPr>
            <p:cNvPr id="7" name="Rectangle 6">
              <a:extLst>
                <a:ext uri="{FF2B5EF4-FFF2-40B4-BE49-F238E27FC236}">
                  <a16:creationId xmlns:a16="http://schemas.microsoft.com/office/drawing/2014/main" id="{7C174D7A-7951-F897-2617-D44AE76E7C77}"/>
                </a:ext>
              </a:extLst>
            </p:cNvPr>
            <p:cNvSpPr/>
            <p:nvPr/>
          </p:nvSpPr>
          <p:spPr>
            <a:xfrm>
              <a:off x="812090" y="3484951"/>
              <a:ext cx="642637" cy="175846"/>
            </a:xfrm>
            <a:prstGeom prst="rect">
              <a:avLst/>
            </a:prstGeom>
            <a:solidFill>
              <a:srgbClr val="E5E7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0FFD832-250B-5290-C2C5-054B272C4E8C}"/>
              </a:ext>
            </a:extLst>
          </p:cNvPr>
          <p:cNvGrpSpPr/>
          <p:nvPr/>
        </p:nvGrpSpPr>
        <p:grpSpPr>
          <a:xfrm>
            <a:off x="7351266" y="2414648"/>
            <a:ext cx="7157249" cy="5846454"/>
            <a:chOff x="7351266" y="2347273"/>
            <a:chExt cx="7157249" cy="5846454"/>
          </a:xfrm>
        </p:grpSpPr>
        <p:pic>
          <p:nvPicPr>
            <p:cNvPr id="10" name="Picture 9" descr="quintiles_imac.png">
              <a:extLst>
                <a:ext uri="{FF2B5EF4-FFF2-40B4-BE49-F238E27FC236}">
                  <a16:creationId xmlns:a16="http://schemas.microsoft.com/office/drawing/2014/main" id="{AAB0F2DE-7F4D-B325-92D3-E499E70015A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a:stretch/>
          </p:blipFill>
          <p:spPr>
            <a:xfrm>
              <a:off x="7351266" y="2347273"/>
              <a:ext cx="7157249" cy="5846454"/>
            </a:xfrm>
            <a:prstGeom prst="rect">
              <a:avLst/>
            </a:prstGeom>
          </p:spPr>
        </p:pic>
        <p:pic>
          <p:nvPicPr>
            <p:cNvPr id="20" name="Picture 19">
              <a:extLst>
                <a:ext uri="{FF2B5EF4-FFF2-40B4-BE49-F238E27FC236}">
                  <a16:creationId xmlns:a16="http://schemas.microsoft.com/office/drawing/2014/main" id="{0C23A645-44FC-4E71-AA33-0ADD75B713BF}"/>
                </a:ext>
              </a:extLst>
            </p:cNvPr>
            <p:cNvPicPr>
              <a:picLocks noChangeAspect="1"/>
            </p:cNvPicPr>
            <p:nvPr/>
          </p:nvPicPr>
          <p:blipFill>
            <a:blip r:embed="rId5"/>
            <a:stretch>
              <a:fillRect/>
            </a:stretch>
          </p:blipFill>
          <p:spPr>
            <a:xfrm>
              <a:off x="7775053" y="2887371"/>
              <a:ext cx="6334293" cy="3542083"/>
            </a:xfrm>
            <a:prstGeom prst="rect">
              <a:avLst/>
            </a:prstGeom>
          </p:spPr>
        </p:pic>
      </p:grpSp>
    </p:spTree>
    <p:extLst>
      <p:ext uri="{BB962C8B-B14F-4D97-AF65-F5344CB8AC3E}">
        <p14:creationId xmlns:p14="http://schemas.microsoft.com/office/powerpoint/2010/main" val="18217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Quality Assurance - Sample Quality Scoring</a:t>
            </a:r>
          </a:p>
        </p:txBody>
      </p:sp>
      <p:sp>
        <p:nvSpPr>
          <p:cNvPr id="4" name="TextBox 3">
            <a:extLst>
              <a:ext uri="{FF2B5EF4-FFF2-40B4-BE49-F238E27FC236}">
                <a16:creationId xmlns:a16="http://schemas.microsoft.com/office/drawing/2014/main" id="{FEDF4A9D-EF4A-0C69-D820-D11538997077}"/>
              </a:ext>
            </a:extLst>
          </p:cNvPr>
          <p:cNvSpPr txBox="1"/>
          <p:nvPr/>
        </p:nvSpPr>
        <p:spPr>
          <a:xfrm>
            <a:off x="2123817" y="1358278"/>
            <a:ext cx="10382765" cy="707886"/>
          </a:xfrm>
          <a:prstGeom prst="rect">
            <a:avLst/>
          </a:prstGeom>
          <a:noFill/>
        </p:spPr>
        <p:txBody>
          <a:bodyPr wrap="square" rtlCol="0">
            <a:spAutoFit/>
          </a:bodyPr>
          <a:lstStyle/>
          <a:p>
            <a:pPr algn="ctr"/>
            <a:r>
              <a:rPr lang="en-US" sz="2000" b="1">
                <a:latin typeface="Segoe UI" panose="020B0502040204020203" pitchFamily="34" charset="0"/>
                <a:cs typeface="Segoe UI" panose="020B0502040204020203" pitchFamily="34" charset="0"/>
              </a:rPr>
              <a:t>Example reporting (sample data) we’ve established with other clients to provide live visibility on Quality Scoring for each agent within an operation.</a:t>
            </a:r>
          </a:p>
        </p:txBody>
      </p:sp>
      <p:grpSp>
        <p:nvGrpSpPr>
          <p:cNvPr id="15" name="Group 14">
            <a:extLst>
              <a:ext uri="{FF2B5EF4-FFF2-40B4-BE49-F238E27FC236}">
                <a16:creationId xmlns:a16="http://schemas.microsoft.com/office/drawing/2014/main" id="{18D60A0A-39CA-D663-34AC-5963CB70149C}"/>
              </a:ext>
            </a:extLst>
          </p:cNvPr>
          <p:cNvGrpSpPr>
            <a:grpSpLocks noChangeAspect="1"/>
          </p:cNvGrpSpPr>
          <p:nvPr/>
        </p:nvGrpSpPr>
        <p:grpSpPr>
          <a:xfrm>
            <a:off x="2264483" y="1740502"/>
            <a:ext cx="10101431" cy="6517379"/>
            <a:chOff x="1882587" y="1509968"/>
            <a:chExt cx="10101431" cy="6517379"/>
          </a:xfrm>
        </p:grpSpPr>
        <p:pic>
          <p:nvPicPr>
            <p:cNvPr id="14" name="Picture 13" descr="quintiles_imac.png">
              <a:extLst>
                <a:ext uri="{FF2B5EF4-FFF2-40B4-BE49-F238E27FC236}">
                  <a16:creationId xmlns:a16="http://schemas.microsoft.com/office/drawing/2014/main" id="{C0835008-1C22-D351-3BE6-03A3DFDFC53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62" r="16115" b="24301"/>
            <a:stretch/>
          </p:blipFill>
          <p:spPr>
            <a:xfrm>
              <a:off x="1882587" y="1509968"/>
              <a:ext cx="10101431" cy="6517379"/>
            </a:xfrm>
            <a:prstGeom prst="rect">
              <a:avLst/>
            </a:prstGeom>
          </p:spPr>
        </p:pic>
        <p:pic>
          <p:nvPicPr>
            <p:cNvPr id="13" name="Picture 12">
              <a:extLst>
                <a:ext uri="{FF2B5EF4-FFF2-40B4-BE49-F238E27FC236}">
                  <a16:creationId xmlns:a16="http://schemas.microsoft.com/office/drawing/2014/main" id="{6A95A8C6-3B0A-C00B-99AA-13B16A194D87}"/>
                </a:ext>
              </a:extLst>
            </p:cNvPr>
            <p:cNvPicPr>
              <a:picLocks noChangeAspect="1"/>
            </p:cNvPicPr>
            <p:nvPr/>
          </p:nvPicPr>
          <p:blipFill>
            <a:blip r:embed="rId4"/>
            <a:stretch>
              <a:fillRect/>
            </a:stretch>
          </p:blipFill>
          <p:spPr>
            <a:xfrm>
              <a:off x="2509337" y="2313831"/>
              <a:ext cx="8892833" cy="5202840"/>
            </a:xfrm>
            <a:prstGeom prst="rect">
              <a:avLst/>
            </a:prstGeom>
          </p:spPr>
        </p:pic>
      </p:grpSp>
    </p:spTree>
    <p:extLst>
      <p:ext uri="{BB962C8B-B14F-4D97-AF65-F5344CB8AC3E}">
        <p14:creationId xmlns:p14="http://schemas.microsoft.com/office/powerpoint/2010/main" val="325680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8D8C7-46A2-4BA3-81E7-6075BA0AFCDF}"/>
              </a:ext>
            </a:extLst>
          </p:cNvPr>
          <p:cNvSpPr>
            <a:spLocks noGrp="1"/>
          </p:cNvSpPr>
          <p:nvPr>
            <p:ph type="title"/>
          </p:nvPr>
        </p:nvSpPr>
        <p:spPr>
          <a:xfrm>
            <a:off x="1856443" y="2966924"/>
            <a:ext cx="13446435" cy="1075862"/>
          </a:xfrm>
        </p:spPr>
        <p:txBody>
          <a:bodyPr/>
          <a:lstStyle/>
          <a:p>
            <a:r>
              <a:rPr lang="en-US"/>
              <a:t>Case Studies &amp; Relevant Work</a:t>
            </a:r>
          </a:p>
        </p:txBody>
      </p:sp>
    </p:spTree>
    <p:extLst>
      <p:ext uri="{BB962C8B-B14F-4D97-AF65-F5344CB8AC3E}">
        <p14:creationId xmlns:p14="http://schemas.microsoft.com/office/powerpoint/2010/main" val="29261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Aloe Care Health - Customer Support</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ALOE CARE HEALTH RECEIVES CES 2023 INNOVATION AWARD FOR ITS ...">
            <a:extLst>
              <a:ext uri="{FF2B5EF4-FFF2-40B4-BE49-F238E27FC236}">
                <a16:creationId xmlns:a16="http://schemas.microsoft.com/office/drawing/2014/main" id="{505209BC-71EB-D881-9958-07953CC36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818" y="1599172"/>
            <a:ext cx="3431458" cy="237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124231D-922E-A1B3-6E3F-955BA651644E}"/>
              </a:ext>
            </a:extLst>
          </p:cNvPr>
          <p:cNvSpPr/>
          <p:nvPr/>
        </p:nvSpPr>
        <p:spPr>
          <a:xfrm>
            <a:off x="457198" y="1446492"/>
            <a:ext cx="9768699" cy="2679644"/>
          </a:xfrm>
          <a:prstGeom prst="rect">
            <a:avLst/>
          </a:prstGeom>
        </p:spPr>
        <p:txBody>
          <a:bodyPr wrap="square">
            <a:spAutoFit/>
          </a:bodyPr>
          <a:lstStyle/>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761970">
              <a:lnSpc>
                <a:spcPct val="115000"/>
              </a:lnSpc>
            </a:pPr>
            <a:r>
              <a:rPr lang="en-US" sz="1700">
                <a:latin typeface="Segoe UI" panose="020B0502040204020203" pitchFamily="34" charset="0"/>
                <a:cs typeface="Segoe UI" panose="020B0502040204020203" pitchFamily="34" charset="0"/>
              </a:rPr>
              <a:t>Aloe Care Health is a healthcare technology company that offers remote patient monitoring and communication solutions for seniors and caregivers. Their main product is the Aloe Care Health Hub, a smart home device that includes features such as fall detection, emergency response, medication reminders, and vital sign monitoring capabilities. The device helps seniors maintain their independence while giving caregivers peace of mind by allowing them to monitor their loved ones' health and safety remotely. </a:t>
            </a:r>
          </a:p>
          <a:p>
            <a:pPr defTabSz="761970">
              <a:lnSpc>
                <a:spcPct val="115000"/>
              </a:lnSpc>
            </a:pPr>
            <a:endParaRPr lang="en-US" sz="1333">
              <a:solidFill>
                <a:srgbClr val="0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457198" y="3920382"/>
            <a:ext cx="13716000" cy="3950312"/>
          </a:xfrm>
          <a:prstGeom prst="rect">
            <a:avLst/>
          </a:prstGeom>
          <a:noFill/>
        </p:spPr>
        <p:txBody>
          <a:bodyPr wrap="square" lIns="91440" tIns="45720" rIns="91440" bIns="45720" anchor="t">
            <a:spAutoFit/>
          </a:bodyPr>
          <a:lstStyle/>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400">
                <a:solidFill>
                  <a:prstClr val="black"/>
                </a:solidFill>
                <a:latin typeface="Arial" panose="020B0604020202020204" pitchFamily="34" charset="0"/>
                <a:ea typeface="Calibri" panose="020F0502020204030204" pitchFamily="34" charset="0"/>
                <a:cs typeface="Arial" panose="020B0604020202020204" pitchFamily="34" charset="0"/>
              </a:rPr>
            </a:br>
            <a:r>
              <a:rPr lang="en-US" sz="1700">
                <a:latin typeface="Segoe UI" panose="020B0502040204020203" pitchFamily="34" charset="0"/>
                <a:cs typeface="Segoe UI" panose="020B0502040204020203" pitchFamily="34" charset="0"/>
              </a:rPr>
              <a:t>Aloe Care Health was in search of a new onshore provider to replace their existing outsourced customer support department. The new provider needed to be able to handle 2,500 monthly chats, phone calls, and emails, as well as 1,000-1,200 monthly outbound calls. Additionally, the new team needed to be able to work within Aloe Care Health's existing Zendesk Suite framework. The goal was to improve the quality of customer support by having a fully onshore team that can handle a high volume of inquiries and provide excellent service.</a:t>
            </a:r>
          </a:p>
          <a:p>
            <a:pPr defTabSz="761970">
              <a:lnSpc>
                <a:spcPct val="115000"/>
              </a:lnSpc>
            </a:pPr>
            <a:endParaRPr lang="en-US" sz="1400">
              <a:solidFill>
                <a:srgbClr val="000000"/>
              </a:solidFill>
              <a:latin typeface="Arial" panose="020B0604020202020204" pitchFamily="34" charset="0"/>
              <a:cs typeface="Arial" panose="020B0604020202020204" pitchFamily="34" charset="0"/>
            </a:endParaRPr>
          </a:p>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p>
          <a:p>
            <a:pPr defTabSz="761970" fontAlgn="ctr">
              <a:lnSpc>
                <a:spcPct val="115000"/>
              </a:lnSpc>
            </a:pPr>
            <a:r>
              <a:rPr lang="en-US" sz="1700">
                <a:latin typeface="Segoe UI" panose="020B0502040204020203" pitchFamily="34" charset="0"/>
                <a:cs typeface="Segoe UI" panose="020B0502040204020203" pitchFamily="34" charset="0"/>
              </a:rPr>
              <a:t>Affirma is providing Aloe Care Health with 6 onshore resources to handle their customer service needs as described. These resources are available during the specified hours of operation, including weekdays from 9am to 9pm Eastern Standard Time and weekends from 10am to 7pm Eastern Standard Time. The current volume of inquiries are fully covered by Affirma’s resources.  Affirms worked with Aloe Care Health to provide the necessary skills and training to be able to manage the workload outlined in the original business need.</a:t>
            </a:r>
          </a:p>
        </p:txBody>
      </p:sp>
    </p:spTree>
    <p:extLst>
      <p:ext uri="{BB962C8B-B14F-4D97-AF65-F5344CB8AC3E}">
        <p14:creationId xmlns:p14="http://schemas.microsoft.com/office/powerpoint/2010/main" val="77212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dirty="0">
                <a:latin typeface="Poppins"/>
                <a:cs typeface="Poppins"/>
              </a:rPr>
              <a:t>Salarly - Customer Support</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24231D-922E-A1B3-6E3F-955BA651644E}"/>
              </a:ext>
            </a:extLst>
          </p:cNvPr>
          <p:cNvSpPr/>
          <p:nvPr/>
        </p:nvSpPr>
        <p:spPr>
          <a:xfrm>
            <a:off x="457198" y="1591945"/>
            <a:ext cx="8662526" cy="1845249"/>
          </a:xfrm>
          <a:prstGeom prst="rect">
            <a:avLst/>
          </a:prstGeom>
        </p:spPr>
        <p:txBody>
          <a:bodyPr wrap="square" lIns="91440" tIns="45720" rIns="91440" bIns="45720" anchor="t">
            <a:spAutoFit/>
          </a:bodyPr>
          <a:lstStyle/>
          <a:p>
            <a:pPr defTabSz="761970">
              <a:lnSpc>
                <a:spcPct val="115000"/>
              </a:lnSpc>
            </a:pPr>
            <a:r>
              <a:rPr lang="en-US" sz="3200" b="1" dirty="0">
                <a:solidFill>
                  <a:srgbClr val="0096A9"/>
                </a:solidFill>
                <a:latin typeface="Poppins"/>
                <a:ea typeface="Calibri"/>
                <a:cs typeface="Poppins"/>
              </a:rPr>
              <a:t>Who They Are</a:t>
            </a:r>
          </a:p>
          <a:p>
            <a:pPr defTabSz="761970">
              <a:lnSpc>
                <a:spcPct val="115000"/>
              </a:lnSpc>
            </a:pPr>
            <a:r>
              <a:rPr lang="en-US" sz="1700" dirty="0">
                <a:latin typeface="Poppins"/>
                <a:cs typeface="Poppins"/>
              </a:rPr>
              <a:t>Salarly provides financial assistance to those in need, empowering their financial future with payroll-linked loans.  They offer fast, online approvals and transparent terms with flexible repayment processes all within a secure platform.</a:t>
            </a:r>
            <a:endParaRPr lang="en-US" sz="1700"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457198" y="3920382"/>
            <a:ext cx="13716000" cy="2976969"/>
          </a:xfrm>
          <a:prstGeom prst="rect">
            <a:avLst/>
          </a:prstGeom>
          <a:noFill/>
        </p:spPr>
        <p:txBody>
          <a:bodyPr wrap="square" lIns="91440" tIns="45720" rIns="91440" bIns="45720" anchor="t">
            <a:spAutoFit/>
          </a:bodyPr>
          <a:lstStyle/>
          <a:p>
            <a:pPr defTabSz="761970">
              <a:lnSpc>
                <a:spcPct val="115000"/>
              </a:lnSpc>
            </a:pPr>
            <a:r>
              <a:rPr lang="en-US" sz="3200" b="1" dirty="0">
                <a:solidFill>
                  <a:srgbClr val="0096A9"/>
                </a:solidFill>
                <a:latin typeface="Poppins"/>
                <a:ea typeface="Calibri"/>
                <a:cs typeface="Poppins"/>
              </a:rPr>
              <a:t>Business Need</a:t>
            </a:r>
            <a:br>
              <a:rPr lang="en-US" sz="1400" dirty="0">
                <a:latin typeface="Poppins" panose="00000500000000000000" pitchFamily="2" charset="0"/>
                <a:ea typeface="Calibri" panose="020F0502020204030204" pitchFamily="34" charset="0"/>
                <a:cs typeface="Poppins" panose="00000500000000000000" pitchFamily="2" charset="0"/>
              </a:rPr>
            </a:br>
            <a:r>
              <a:rPr lang="en-US" sz="1700" dirty="0">
                <a:solidFill>
                  <a:srgbClr val="000000"/>
                </a:solidFill>
                <a:latin typeface="Poppins"/>
                <a:ea typeface="Calibri"/>
                <a:cs typeface="Poppins"/>
              </a:rPr>
              <a:t>Salarly is a newer, yet rapidly growing company and quickly developed the need to support an expanding customer base.  We engaged with them and built a brand-new customer support operation, servicing their customers via phone, email, chat and social media.  This operation will expand to EMEA in H2 of 2025.</a:t>
            </a:r>
            <a:endParaRPr lang="en-US" sz="3200" b="1" dirty="0">
              <a:solidFill>
                <a:srgbClr val="0096A9"/>
              </a:solidFill>
              <a:latin typeface="Poppins" panose="00000500000000000000" pitchFamily="2" charset="0"/>
              <a:ea typeface="Calibri"/>
              <a:cs typeface="Poppins" panose="00000500000000000000" pitchFamily="2" charset="0"/>
            </a:endParaRPr>
          </a:p>
          <a:p>
            <a:pPr defTabSz="761970">
              <a:lnSpc>
                <a:spcPct val="115000"/>
              </a:lnSpc>
            </a:pPr>
            <a:endParaRPr lang="en-US" sz="1400" dirty="0">
              <a:solidFill>
                <a:srgbClr val="000000"/>
              </a:solidFill>
              <a:latin typeface="Poppins" panose="00000500000000000000" pitchFamily="2" charset="0"/>
              <a:cs typeface="Poppins" panose="00000500000000000000" pitchFamily="2" charset="0"/>
            </a:endParaRPr>
          </a:p>
          <a:p>
            <a:pPr defTabSz="761970">
              <a:lnSpc>
                <a:spcPct val="115000"/>
              </a:lnSpc>
            </a:pPr>
            <a:r>
              <a:rPr lang="en-US" sz="3200" b="1" dirty="0">
                <a:solidFill>
                  <a:srgbClr val="0096A9"/>
                </a:solidFill>
                <a:latin typeface="Poppins" panose="00000500000000000000" pitchFamily="2" charset="0"/>
                <a:ea typeface="Calibri" panose="020F0502020204030204" pitchFamily="34" charset="0"/>
                <a:cs typeface="Poppins" panose="00000500000000000000" pitchFamily="2" charset="0"/>
              </a:rPr>
              <a:t>Partnership Scope</a:t>
            </a:r>
          </a:p>
          <a:p>
            <a:pPr defTabSz="761970" fontAlgn="ctr">
              <a:lnSpc>
                <a:spcPct val="115000"/>
              </a:lnSpc>
            </a:pPr>
            <a:r>
              <a:rPr lang="en-US" sz="1700" dirty="0">
                <a:latin typeface="Poppins"/>
                <a:cs typeface="Poppins"/>
              </a:rPr>
              <a:t>Affirma built a team of Customer Support Reps in the US, which will expand to Ireland &amp; Romania in H2 of 2025.  The US Team will act as a Tier 2 mechanism, to support the Tier 1 function based in Europe.</a:t>
            </a:r>
          </a:p>
        </p:txBody>
      </p:sp>
      <p:pic>
        <p:nvPicPr>
          <p:cNvPr id="4" name="Picture 3" descr="A close-up of a logo&#10;&#10;AI-generated content may be incorrect.">
            <a:extLst>
              <a:ext uri="{FF2B5EF4-FFF2-40B4-BE49-F238E27FC236}">
                <a16:creationId xmlns:a16="http://schemas.microsoft.com/office/drawing/2014/main" id="{8D1C814B-3648-9F6C-D8AB-752D2C74562C}"/>
              </a:ext>
            </a:extLst>
          </p:cNvPr>
          <p:cNvPicPr>
            <a:picLocks noChangeAspect="1"/>
          </p:cNvPicPr>
          <p:nvPr/>
        </p:nvPicPr>
        <p:blipFill>
          <a:blip r:embed="rId3"/>
          <a:stretch>
            <a:fillRect/>
          </a:stretch>
        </p:blipFill>
        <p:spPr>
          <a:xfrm>
            <a:off x="10338984" y="2144253"/>
            <a:ext cx="2779441" cy="1249633"/>
          </a:xfrm>
          <a:prstGeom prst="rect">
            <a:avLst/>
          </a:prstGeom>
        </p:spPr>
      </p:pic>
    </p:spTree>
    <p:extLst>
      <p:ext uri="{BB962C8B-B14F-4D97-AF65-F5344CB8AC3E}">
        <p14:creationId xmlns:p14="http://schemas.microsoft.com/office/powerpoint/2010/main" val="5772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Aligned Data Centers - Customer Support</a:t>
            </a:r>
          </a:p>
        </p:txBody>
      </p:sp>
      <p:sp>
        <p:nvSpPr>
          <p:cNvPr id="7" name="TextBox 6">
            <a:extLst>
              <a:ext uri="{FF2B5EF4-FFF2-40B4-BE49-F238E27FC236}">
                <a16:creationId xmlns:a16="http://schemas.microsoft.com/office/drawing/2014/main" id="{B951B535-BDFD-F052-3F14-FDFF2428D353}"/>
              </a:ext>
            </a:extLst>
          </p:cNvPr>
          <p:cNvSpPr txBox="1"/>
          <p:nvPr/>
        </p:nvSpPr>
        <p:spPr>
          <a:xfrm>
            <a:off x="542924" y="3006048"/>
            <a:ext cx="6515101" cy="4912435"/>
          </a:xfrm>
          <a:prstGeom prst="rect">
            <a:avLst/>
          </a:prstGeom>
          <a:noFill/>
        </p:spPr>
        <p:txBody>
          <a:bodyPr wrap="square" lIns="91440" tIns="45720" rIns="91440" bIns="45720" anchor="t">
            <a:spAutoFit/>
          </a:bodyPr>
          <a:lstStyle/>
          <a:p>
            <a:pPr defTabSz="761970">
              <a:lnSpc>
                <a:spcPct val="115000"/>
              </a:lnSpc>
              <a:spcAft>
                <a:spcPts val="600"/>
              </a:spcAft>
            </a:pPr>
            <a:r>
              <a:rPr lang="en-US" sz="2800"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400">
                <a:solidFill>
                  <a:prstClr val="black"/>
                </a:solidFill>
                <a:latin typeface="Arial" panose="020B0604020202020204" pitchFamily="34" charset="0"/>
                <a:ea typeface="Calibri" panose="020F0502020204030204" pitchFamily="34" charset="0"/>
                <a:cs typeface="Arial" panose="020B0604020202020204" pitchFamily="34" charset="0"/>
              </a:rPr>
            </a:br>
            <a:r>
              <a:rPr lang="en-US" sz="1600">
                <a:latin typeface="Segoe UI" panose="020B0502040204020203" pitchFamily="34" charset="0"/>
                <a:cs typeface="Segoe UI" panose="020B0502040204020203" pitchFamily="34" charset="0"/>
              </a:rPr>
              <a:t>Aligned Data Centers had a critical need for comprehensive customer support services with seamless operations and high levels of customer satisfaction. Aligned’s requirements included:</a:t>
            </a:r>
            <a:endParaRPr lang="en-US" sz="1700">
              <a:latin typeface="Segoe UI" panose="020B0502040204020203" pitchFamily="34" charset="0"/>
              <a:cs typeface="Segoe UI" panose="020B0502040204020203" pitchFamily="34" charset="0"/>
            </a:endParaRPr>
          </a:p>
          <a:p>
            <a:pPr marL="285750" indent="-285750" defTabSz="761970">
              <a:lnSpc>
                <a:spcPct val="115000"/>
              </a:lnSpc>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Establishing a dedicated team of Customer Support Representatives (CSRs) to effectively manage customer interactions.</a:t>
            </a:r>
          </a:p>
          <a:p>
            <a:pPr marL="285750" indent="-285750" defTabSz="761970">
              <a:lnSpc>
                <a:spcPct val="115000"/>
              </a:lnSpc>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Implementing a scalable support structure that can adjust personnel levels based on fluctuating demand while maintaining operational efficiency. </a:t>
            </a:r>
          </a:p>
          <a:p>
            <a:pPr marL="285750" indent="-285750" defTabSz="761970">
              <a:lnSpc>
                <a:spcPct val="115000"/>
              </a:lnSpc>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Accessing key analytics and insights to drive data-driven customer care strategies and enhance overall customer experience.</a:t>
            </a:r>
          </a:p>
          <a:p>
            <a:pPr marL="285750" indent="-285750" defTabSz="761970">
              <a:lnSpc>
                <a:spcPct val="115000"/>
              </a:lnSpc>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Ensuring compliance and security measures, including background checks on CSRs and adherence to standardized processes.</a:t>
            </a:r>
          </a:p>
          <a:p>
            <a:pPr marL="285750" indent="-285750" defTabSz="761970">
              <a:lnSpc>
                <a:spcPct val="115000"/>
              </a:lnSpc>
              <a:spcAft>
                <a:spcPts val="600"/>
              </a:spcAft>
              <a:buFont typeface="Arial" panose="020B0604020202020204" pitchFamily="34" charset="0"/>
              <a:buChar char="•"/>
            </a:pPr>
            <a:r>
              <a:rPr lang="en-US" sz="1600">
                <a:latin typeface="Segoe UI" panose="020B0502040204020203" pitchFamily="34" charset="0"/>
                <a:cs typeface="Segoe UI" panose="020B0502040204020203" pitchFamily="34" charset="0"/>
              </a:rPr>
              <a:t>Expanding support services to manage additional regions and meet the company's requirements for broader geographic coverage.</a:t>
            </a:r>
          </a:p>
        </p:txBody>
      </p:sp>
      <p:sp>
        <p:nvSpPr>
          <p:cNvPr id="5" name="Rectangle 4">
            <a:extLst>
              <a:ext uri="{FF2B5EF4-FFF2-40B4-BE49-F238E27FC236}">
                <a16:creationId xmlns:a16="http://schemas.microsoft.com/office/drawing/2014/main" id="{7A6F658E-7C59-469F-AF00-7652BD9C5445}"/>
              </a:ext>
            </a:extLst>
          </p:cNvPr>
          <p:cNvSpPr/>
          <p:nvPr/>
        </p:nvSpPr>
        <p:spPr>
          <a:xfrm>
            <a:off x="542924" y="1434960"/>
            <a:ext cx="8715376" cy="1413016"/>
          </a:xfrm>
          <a:prstGeom prst="rect">
            <a:avLst/>
          </a:prstGeom>
        </p:spPr>
        <p:txBody>
          <a:bodyPr wrap="square">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64">
              <a:lnSpc>
                <a:spcPct val="115000"/>
              </a:lnSpc>
            </a:pPr>
            <a:r>
              <a:rPr lang="en-US" sz="2800"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914364">
              <a:lnSpc>
                <a:spcPct val="115000"/>
              </a:lnSpc>
            </a:pPr>
            <a:r>
              <a:rPr lang="en-US" sz="1600">
                <a:latin typeface="Segoe UI" panose="020B0502040204020203" pitchFamily="34" charset="0"/>
                <a:cs typeface="Segoe UI" panose="020B0502040204020203" pitchFamily="34" charset="0"/>
              </a:rPr>
              <a:t>Aligned Data Centers is a data center infrastructure technology company. They specialize in providing sustainable and efficient data center solutions, including innovative cooling techniques and energy-efficient designs. </a:t>
            </a:r>
          </a:p>
        </p:txBody>
      </p:sp>
      <p:sp>
        <p:nvSpPr>
          <p:cNvPr id="8" name="TextBox 7">
            <a:extLst>
              <a:ext uri="{FF2B5EF4-FFF2-40B4-BE49-F238E27FC236}">
                <a16:creationId xmlns:a16="http://schemas.microsoft.com/office/drawing/2014/main" id="{AF4F5E26-6047-53C0-0C84-6EFD7AEC9A8C}"/>
              </a:ext>
            </a:extLst>
          </p:cNvPr>
          <p:cNvSpPr txBox="1"/>
          <p:nvPr/>
        </p:nvSpPr>
        <p:spPr>
          <a:xfrm>
            <a:off x="7562850" y="3006048"/>
            <a:ext cx="6219825" cy="4730526"/>
          </a:xfrm>
          <a:prstGeom prst="rect">
            <a:avLst/>
          </a:prstGeom>
          <a:noFill/>
        </p:spPr>
        <p:txBody>
          <a:bodyPr wrap="square">
            <a:spAutoFit/>
          </a:bodyPr>
          <a:lstStyle/>
          <a:p>
            <a:pPr marL="0" marR="0" lvl="0" indent="0" algn="l" defTabSz="761970" rtl="0" eaLnBrk="1" fontAlgn="auto" latinLnBrk="0" hangingPunct="1">
              <a:lnSpc>
                <a:spcPct val="115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Partnership Scope</a:t>
            </a:r>
          </a:p>
          <a:p>
            <a:pPr marL="0" marR="0" lvl="0" indent="0" algn="l" defTabSz="761970" rtl="0" eaLnBrk="1" fontAlgn="ctr" latinLnBrk="0" hangingPunct="1">
              <a:lnSpc>
                <a:spcPct val="115000"/>
              </a:lnSpc>
              <a:spcBef>
                <a:spcPts val="0"/>
              </a:spcBef>
              <a:spcAft>
                <a:spcPts val="12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is responsible for providing tailored support services to address Aligned Data Centers' business needs including: </a:t>
            </a:r>
          </a:p>
          <a:p>
            <a:pPr marL="285750" marR="0" lvl="0" indent="-285750" algn="l" defTabSz="761970" rtl="0" eaLnBrk="1" fontAlgn="ctr" latinLnBrk="0" hangingPunct="1">
              <a:lnSpc>
                <a:spcPct val="115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Building and managing a dedicated team of CSRs across three phases, gradually expanding resources to meet Aligned's requirements. </a:t>
            </a:r>
          </a:p>
          <a:p>
            <a:pPr marL="285750" marR="0" lvl="0" indent="-285750" algn="l" defTabSz="761970" rtl="0" eaLnBrk="1" fontAlgn="ctr" latinLnBrk="0" hangingPunct="1">
              <a:lnSpc>
                <a:spcPct val="115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Ensuring efficient support function management to maintain smooth operations and meet service level agreements (SLAs).</a:t>
            </a:r>
          </a:p>
          <a:p>
            <a:pPr marL="285750" marR="0" lvl="0" indent="-285750" algn="l" defTabSz="761970" rtl="0" eaLnBrk="1" fontAlgn="ctr" latinLnBrk="0" hangingPunct="1">
              <a:lnSpc>
                <a:spcPct val="115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Providing access to key analytics and insights for data-driven decision-making</a:t>
            </a:r>
            <a:r>
              <a:rPr lang="en-US" sz="1600">
                <a:solidFill>
                  <a:prstClr val="black"/>
                </a:solidFill>
                <a:latin typeface="Segoe UI" panose="020B0502040204020203" pitchFamily="34" charset="0"/>
                <a:cs typeface="Segoe UI" panose="020B0502040204020203" pitchFamily="34" charset="0"/>
              </a:rPr>
              <a:t> around </a:t>
            </a: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customer care strategies and optimizing process.</a:t>
            </a:r>
          </a:p>
          <a:p>
            <a:pPr marL="0" marR="0" lvl="0" indent="0" algn="l" defTabSz="761970" rtl="0" eaLnBrk="1" fontAlgn="ctr" latinLnBrk="0" hangingPunct="1">
              <a:lnSpc>
                <a:spcPct val="115000"/>
              </a:lnSpc>
              <a:spcBef>
                <a:spcPts val="600"/>
              </a:spcBef>
              <a:spcAft>
                <a:spcPts val="6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is delivering efficient, scalable, and data-driven customer support operations, ultimately enhancing the overall customer experience for Aligned Data Centers.</a:t>
            </a:r>
          </a:p>
        </p:txBody>
      </p:sp>
      <p:pic>
        <p:nvPicPr>
          <p:cNvPr id="1026" name="Picture 2">
            <a:extLst>
              <a:ext uri="{FF2B5EF4-FFF2-40B4-BE49-F238E27FC236}">
                <a16:creationId xmlns:a16="http://schemas.microsoft.com/office/drawing/2014/main" id="{E8792780-4FA9-03B3-7F28-7CA77CE2D6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67" t="26750" r="15417" b="38500"/>
          <a:stretch/>
        </p:blipFill>
        <p:spPr bwMode="auto">
          <a:xfrm>
            <a:off x="10097168" y="1605874"/>
            <a:ext cx="3695031" cy="124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1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1" name="Picture 880">
            <a:extLst>
              <a:ext uri="{FF2B5EF4-FFF2-40B4-BE49-F238E27FC236}">
                <a16:creationId xmlns:a16="http://schemas.microsoft.com/office/drawing/2014/main" id="{B45B214C-E6ED-C9FD-2398-A36158E5B345}"/>
              </a:ext>
            </a:extLst>
          </p:cNvPr>
          <p:cNvPicPr>
            <a:picLocks noChangeAspect="1"/>
          </p:cNvPicPr>
          <p:nvPr/>
        </p:nvPicPr>
        <p:blipFill rotWithShape="1">
          <a:blip r:embed="rId3"/>
          <a:srcRect r="1717"/>
          <a:stretch/>
        </p:blipFill>
        <p:spPr>
          <a:xfrm>
            <a:off x="352071" y="2485292"/>
            <a:ext cx="13105745" cy="5200311"/>
          </a:xfrm>
          <a:prstGeom prst="rect">
            <a:avLst/>
          </a:prstGeom>
        </p:spPr>
      </p:pic>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a:t>Company Background - Affirma Overview</a:t>
            </a:r>
          </a:p>
        </p:txBody>
      </p:sp>
      <p:sp>
        <p:nvSpPr>
          <p:cNvPr id="611" name="TextBox 610">
            <a:extLst>
              <a:ext uri="{FF2B5EF4-FFF2-40B4-BE49-F238E27FC236}">
                <a16:creationId xmlns:a16="http://schemas.microsoft.com/office/drawing/2014/main" id="{9564C730-859B-4B87-A83D-A6C77F56F2CD}"/>
              </a:ext>
            </a:extLst>
          </p:cNvPr>
          <p:cNvSpPr txBox="1"/>
          <p:nvPr/>
        </p:nvSpPr>
        <p:spPr>
          <a:xfrm>
            <a:off x="2123307" y="1415252"/>
            <a:ext cx="10383786" cy="812530"/>
          </a:xfrm>
          <a:prstGeom prst="rect">
            <a:avLst/>
          </a:prstGeom>
          <a:noFill/>
        </p:spPr>
        <p:txBody>
          <a:bodyPr wrap="square" tIns="91440" bIns="91440" rtlCol="0">
            <a:spAutoFit/>
          </a:bodyPr>
          <a:lstStyle>
            <a:defPPr>
              <a:defRPr lang="en-US"/>
            </a:defPPr>
            <a:lvl1pPr lvl="0">
              <a:lnSpc>
                <a:spcPts val="1800"/>
              </a:lnSpc>
              <a:defRPr sz="1200">
                <a:solidFill>
                  <a:schemeClr val="bg2">
                    <a:lumMod val="25000"/>
                  </a:schemeClr>
                </a:solidFill>
                <a:latin typeface="Segoe UI Semilight" panose="020B0502040204020203" pitchFamily="34" charset="0"/>
                <a:ea typeface="Segoe UI Semilight" panose="020B0502040204020203" pitchFamily="34" charset="0"/>
                <a:cs typeface="Segoe UI Semilight" panose="020B0502040204020203" pitchFamily="34" charset="0"/>
              </a:defRPr>
            </a:lvl1pPr>
          </a:lstStyle>
          <a:p>
            <a:pPr algn="ctr" defTabSz="1172214">
              <a:lnSpc>
                <a:spcPct val="100000"/>
              </a:lnSpc>
              <a:defRPr/>
            </a:pPr>
            <a:r>
              <a:rPr lang="en-US" sz="1680" b="1">
                <a:solidFill>
                  <a:srgbClr val="0096A9"/>
                </a:solidFill>
                <a:latin typeface="Segoe UI" panose="020B0502040204020203" pitchFamily="34" charset="0"/>
                <a:ea typeface="Calibri" panose="020F0502020204030204" pitchFamily="34" charset="0"/>
                <a:cs typeface="Segoe UI" panose="020B0502040204020203" pitchFamily="34" charset="0"/>
              </a:rPr>
              <a:t>OUR MISSION</a:t>
            </a:r>
          </a:p>
          <a:p>
            <a:pPr algn="ctr" defTabSz="1172214">
              <a:lnSpc>
                <a:spcPct val="100000"/>
              </a:lnSpc>
              <a:defRPr/>
            </a:pPr>
            <a:r>
              <a:rPr lang="en-US" sz="2400" i="1">
                <a:solidFill>
                  <a:prstClr val="black"/>
                </a:solidFill>
                <a:latin typeface="Segoe UI Light"/>
                <a:ea typeface="Calibri" panose="020F0502020204030204" pitchFamily="34" charset="0"/>
                <a:cs typeface="Segoe UI" panose="020B0502040204020203" pitchFamily="34" charset="0"/>
              </a:rPr>
              <a:t>“Become the best at applying solutions and services to positively impact people.”</a:t>
            </a:r>
          </a:p>
        </p:txBody>
      </p:sp>
      <p:sp>
        <p:nvSpPr>
          <p:cNvPr id="222" name="Rectangle 221">
            <a:extLst>
              <a:ext uri="{FF2B5EF4-FFF2-40B4-BE49-F238E27FC236}">
                <a16:creationId xmlns:a16="http://schemas.microsoft.com/office/drawing/2014/main" id="{904DD3DA-FE75-4CC6-97EA-42EAE232047F}"/>
              </a:ext>
            </a:extLst>
          </p:cNvPr>
          <p:cNvSpPr/>
          <p:nvPr/>
        </p:nvSpPr>
        <p:spPr>
          <a:xfrm>
            <a:off x="10669790" y="5847926"/>
            <a:ext cx="1202274" cy="851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52B19D18-840F-4192-8932-E8BD889C0A85}"/>
              </a:ext>
            </a:extLst>
          </p:cNvPr>
          <p:cNvSpPr/>
          <p:nvPr/>
        </p:nvSpPr>
        <p:spPr>
          <a:xfrm>
            <a:off x="797733" y="5451066"/>
            <a:ext cx="10867481" cy="2504214"/>
          </a:xfrm>
          <a:prstGeom prst="rect">
            <a:avLst/>
          </a:prstGeom>
          <a:gradFill>
            <a:gsLst>
              <a:gs pos="50000">
                <a:srgbClr val="FFFFFF">
                  <a:alpha val="90000"/>
                </a:srgbClr>
              </a:gs>
              <a:gs pos="20000">
                <a:srgbClr val="FFFFFF"/>
              </a:gs>
              <a:gs pos="100000">
                <a:schemeClr val="bg1">
                  <a:alpha val="0"/>
                </a:schemeClr>
              </a:gs>
              <a:gs pos="0">
                <a:schemeClr val="bg1"/>
              </a:gs>
              <a:gs pos="93000">
                <a:schemeClr val="bg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11C30C-4C02-DE43-BD7C-58C0AFF3F9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65215" y="2719329"/>
            <a:ext cx="935790" cy="935790"/>
          </a:xfrm>
          <a:prstGeom prst="rect">
            <a:avLst/>
          </a:prstGeom>
        </p:spPr>
      </p:pic>
      <p:pic>
        <p:nvPicPr>
          <p:cNvPr id="8" name="Picture 7">
            <a:extLst>
              <a:ext uri="{FF2B5EF4-FFF2-40B4-BE49-F238E27FC236}">
                <a16:creationId xmlns:a16="http://schemas.microsoft.com/office/drawing/2014/main" id="{408D5ECD-3A32-084D-AC27-6C04887EDB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73343" y="3973411"/>
            <a:ext cx="902672" cy="902672"/>
          </a:xfrm>
          <a:prstGeom prst="rect">
            <a:avLst/>
          </a:prstGeom>
        </p:spPr>
      </p:pic>
      <p:sp>
        <p:nvSpPr>
          <p:cNvPr id="9" name="Rectangle 8">
            <a:extLst>
              <a:ext uri="{FF2B5EF4-FFF2-40B4-BE49-F238E27FC236}">
                <a16:creationId xmlns:a16="http://schemas.microsoft.com/office/drawing/2014/main" id="{C0A9262C-7F3E-AB4B-B1EA-4DB0D01A623A}"/>
              </a:ext>
            </a:extLst>
          </p:cNvPr>
          <p:cNvSpPr/>
          <p:nvPr/>
        </p:nvSpPr>
        <p:spPr>
          <a:xfrm>
            <a:off x="12876400" y="2656676"/>
            <a:ext cx="931666" cy="461665"/>
          </a:xfrm>
          <a:prstGeom prst="rect">
            <a:avLst/>
          </a:prstGeom>
        </p:spPr>
        <p:txBody>
          <a:bodyPr wrap="none">
            <a:spAutoFit/>
          </a:bodyPr>
          <a:lstStyle/>
          <a:p>
            <a:pPr algn="ctr" defTabSz="1172214">
              <a:defRPr/>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850+</a:t>
            </a:r>
          </a:p>
        </p:txBody>
      </p:sp>
      <p:sp>
        <p:nvSpPr>
          <p:cNvPr id="207" name="Rectangle 206">
            <a:extLst>
              <a:ext uri="{FF2B5EF4-FFF2-40B4-BE49-F238E27FC236}">
                <a16:creationId xmlns:a16="http://schemas.microsoft.com/office/drawing/2014/main" id="{35FC178E-DE0C-E146-8893-B337DA7F13E7}"/>
              </a:ext>
            </a:extLst>
          </p:cNvPr>
          <p:cNvSpPr/>
          <p:nvPr/>
        </p:nvSpPr>
        <p:spPr>
          <a:xfrm>
            <a:off x="12937345" y="3949522"/>
            <a:ext cx="805028" cy="461665"/>
          </a:xfrm>
          <a:prstGeom prst="rect">
            <a:avLst/>
          </a:prstGeom>
        </p:spPr>
        <p:txBody>
          <a:bodyPr wrap="none">
            <a:spAutoFit/>
          </a:bodyPr>
          <a:lstStyle/>
          <a:p>
            <a:pPr algn="ctr" defTabSz="1172214">
              <a:defRPr/>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98%</a:t>
            </a:r>
          </a:p>
        </p:txBody>
      </p:sp>
      <p:sp>
        <p:nvSpPr>
          <p:cNvPr id="208" name="TextBox 207">
            <a:extLst>
              <a:ext uri="{FF2B5EF4-FFF2-40B4-BE49-F238E27FC236}">
                <a16:creationId xmlns:a16="http://schemas.microsoft.com/office/drawing/2014/main" id="{3A82E340-67CF-FC47-A047-12206C92641B}"/>
              </a:ext>
            </a:extLst>
          </p:cNvPr>
          <p:cNvSpPr txBox="1"/>
          <p:nvPr/>
        </p:nvSpPr>
        <p:spPr>
          <a:xfrm>
            <a:off x="12598642" y="3033925"/>
            <a:ext cx="1487182" cy="584775"/>
          </a:xfrm>
          <a:prstGeom prst="rect">
            <a:avLst/>
          </a:prstGeom>
          <a:noFill/>
        </p:spPr>
        <p:txBody>
          <a:bodyPr wrap="square" rtlCol="0">
            <a:spAutoFit/>
          </a:bodyPr>
          <a:lstStyle/>
          <a:p>
            <a:pPr algn="ctr" defTabSz="1172214">
              <a:defRPr/>
            </a:pPr>
            <a:r>
              <a:rPr lang="en-CA"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Employees Globally</a:t>
            </a:r>
            <a:endParaRPr lang="tr-TR"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9" name="TextBox 208">
            <a:extLst>
              <a:ext uri="{FF2B5EF4-FFF2-40B4-BE49-F238E27FC236}">
                <a16:creationId xmlns:a16="http://schemas.microsoft.com/office/drawing/2014/main" id="{EEB9F114-974F-554A-9454-098A72EDC5E2}"/>
              </a:ext>
            </a:extLst>
          </p:cNvPr>
          <p:cNvSpPr txBox="1"/>
          <p:nvPr/>
        </p:nvSpPr>
        <p:spPr>
          <a:xfrm>
            <a:off x="12596268" y="4309126"/>
            <a:ext cx="1487182" cy="584775"/>
          </a:xfrm>
          <a:prstGeom prst="rect">
            <a:avLst/>
          </a:prstGeom>
          <a:noFill/>
        </p:spPr>
        <p:txBody>
          <a:bodyPr wrap="square" rtlCol="0">
            <a:spAutoFit/>
          </a:bodyPr>
          <a:lstStyle/>
          <a:p>
            <a:pPr algn="ctr" defTabSz="1172214">
              <a:defRPr/>
            </a:pPr>
            <a:r>
              <a:rPr lang="en-CA"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Customer Satisfaction</a:t>
            </a:r>
            <a:endParaRPr lang="tr-TR"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04" name="Picture 203">
            <a:extLst>
              <a:ext uri="{FF2B5EF4-FFF2-40B4-BE49-F238E27FC236}">
                <a16:creationId xmlns:a16="http://schemas.microsoft.com/office/drawing/2014/main" id="{FFF8C2CA-4487-4B3A-B923-8597B9A839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59757" y="5223546"/>
            <a:ext cx="812249" cy="812249"/>
          </a:xfrm>
          <a:prstGeom prst="rect">
            <a:avLst/>
          </a:prstGeom>
        </p:spPr>
      </p:pic>
      <p:sp>
        <p:nvSpPr>
          <p:cNvPr id="205" name="Rectangle 204">
            <a:extLst>
              <a:ext uri="{FF2B5EF4-FFF2-40B4-BE49-F238E27FC236}">
                <a16:creationId xmlns:a16="http://schemas.microsoft.com/office/drawing/2014/main" id="{0AAFD8B9-9CE6-4747-8A0C-789177971981}"/>
              </a:ext>
            </a:extLst>
          </p:cNvPr>
          <p:cNvSpPr/>
          <p:nvPr/>
        </p:nvSpPr>
        <p:spPr>
          <a:xfrm>
            <a:off x="13073570" y="5176268"/>
            <a:ext cx="537327" cy="461665"/>
          </a:xfrm>
          <a:prstGeom prst="rect">
            <a:avLst/>
          </a:prstGeom>
        </p:spPr>
        <p:txBody>
          <a:bodyPr wrap="none">
            <a:spAutoFit/>
          </a:bodyPr>
          <a:lstStyle/>
          <a:p>
            <a:pPr algn="ctr" defTabSz="1172214">
              <a:defRPr/>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24</a:t>
            </a:r>
            <a:endParaRPr lang="en-US" sz="1600">
              <a:solidFill>
                <a:prstClr val="black"/>
              </a:solidFill>
              <a:latin typeface="Segoe UI"/>
            </a:endParaRPr>
          </a:p>
        </p:txBody>
      </p:sp>
      <p:sp>
        <p:nvSpPr>
          <p:cNvPr id="206" name="Rectangle 205">
            <a:extLst>
              <a:ext uri="{FF2B5EF4-FFF2-40B4-BE49-F238E27FC236}">
                <a16:creationId xmlns:a16="http://schemas.microsoft.com/office/drawing/2014/main" id="{D706C8D0-58B9-4F45-99B2-7F2A50EEA181}"/>
              </a:ext>
            </a:extLst>
          </p:cNvPr>
          <p:cNvSpPr/>
          <p:nvPr/>
        </p:nvSpPr>
        <p:spPr>
          <a:xfrm>
            <a:off x="12760285" y="5542285"/>
            <a:ext cx="1163896" cy="584775"/>
          </a:xfrm>
          <a:prstGeom prst="rect">
            <a:avLst/>
          </a:prstGeom>
        </p:spPr>
        <p:txBody>
          <a:bodyPr wrap="square">
            <a:spAutoFit/>
          </a:bodyPr>
          <a:lstStyle/>
          <a:p>
            <a:pPr algn="ctr" defTabSz="1172214">
              <a:defRPr/>
            </a:pPr>
            <a:r>
              <a:rPr lang="en-CA"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rPr>
              <a:t>Years in business</a:t>
            </a:r>
            <a:endParaRPr lang="tr-TR" sz="1600">
              <a:solidFill>
                <a:prstClr val="black">
                  <a:lumMod val="95000"/>
                  <a:lumOff val="5000"/>
                </a:prstClr>
              </a:solidFill>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20" descr="Image result for salesforce consulting partner program logo">
            <a:extLst>
              <a:ext uri="{FF2B5EF4-FFF2-40B4-BE49-F238E27FC236}">
                <a16:creationId xmlns:a16="http://schemas.microsoft.com/office/drawing/2014/main" id="{FF02D518-8BC9-B6E9-A94B-57FB24ED03D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8948"/>
          <a:stretch/>
        </p:blipFill>
        <p:spPr bwMode="auto">
          <a:xfrm>
            <a:off x="3239434" y="7131048"/>
            <a:ext cx="1691238" cy="6707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wnload Zen Microsoft Gold Partner - Microsoft Azure Logo Png PNG Image  with No Background - PNGkey.com">
            <a:extLst>
              <a:ext uri="{FF2B5EF4-FFF2-40B4-BE49-F238E27FC236}">
                <a16:creationId xmlns:a16="http://schemas.microsoft.com/office/drawing/2014/main" id="{1C9CA540-7990-0576-10FB-02B03E4622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6556" y="7157128"/>
            <a:ext cx="2244107" cy="5811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10;&#10;Description automatically generated">
            <a:extLst>
              <a:ext uri="{FF2B5EF4-FFF2-40B4-BE49-F238E27FC236}">
                <a16:creationId xmlns:a16="http://schemas.microsoft.com/office/drawing/2014/main" id="{B604C19B-7EE9-201A-6179-23956B84BB28}"/>
              </a:ext>
            </a:extLst>
          </p:cNvPr>
          <p:cNvPicPr>
            <a:picLocks noChangeAspect="1"/>
          </p:cNvPicPr>
          <p:nvPr/>
        </p:nvPicPr>
        <p:blipFill rotWithShape="1">
          <a:blip r:embed="rId9">
            <a:extLst>
              <a:ext uri="{28A0092B-C50C-407E-A947-70E740481C1C}">
                <a14:useLocalDpi xmlns:a14="http://schemas.microsoft.com/office/drawing/2010/main" val="0"/>
              </a:ext>
            </a:extLst>
          </a:blip>
          <a:srcRect l="6443" t="19651" r="21798" b="18097"/>
          <a:stretch/>
        </p:blipFill>
        <p:spPr>
          <a:xfrm>
            <a:off x="5245645" y="7116116"/>
            <a:ext cx="2410845" cy="700634"/>
          </a:xfrm>
          <a:prstGeom prst="rect">
            <a:avLst/>
          </a:prstGeom>
        </p:spPr>
      </p:pic>
      <p:pic>
        <p:nvPicPr>
          <p:cNvPr id="7" name="Picture 2" descr="WebStrategies Promoted to HubSpot Platinum Partner">
            <a:extLst>
              <a:ext uri="{FF2B5EF4-FFF2-40B4-BE49-F238E27FC236}">
                <a16:creationId xmlns:a16="http://schemas.microsoft.com/office/drawing/2014/main" id="{BD140C7C-10B0-C537-CE34-793DA87968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03362" y="7037709"/>
            <a:ext cx="2499849" cy="8574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A6FE9DF-48FF-69FD-6751-C2BFFD1F511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13879" y="7119165"/>
            <a:ext cx="1654394" cy="69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4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881"/>
                                        </p:tgtEl>
                                        <p:attrNameLst>
                                          <p:attrName>style.visibility</p:attrName>
                                        </p:attrNameLst>
                                      </p:cBhvr>
                                      <p:to>
                                        <p:strVal val="visible"/>
                                      </p:to>
                                    </p:set>
                                    <p:animEffect transition="in" filter="fade">
                                      <p:cBhvr>
                                        <p:cTn id="10" dur="500"/>
                                        <p:tgtEl>
                                          <p:spTgt spid="88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500"/>
                                        <p:tgtEl>
                                          <p:spTgt spid="221"/>
                                        </p:tgtEl>
                                      </p:cBhvr>
                                    </p:animEffect>
                                  </p:childTnLst>
                                </p:cTn>
                              </p:par>
                              <p:par>
                                <p:cTn id="14" presetID="10" presetClass="entr" presetSubtype="0"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08"/>
                                        </p:tgtEl>
                                        <p:attrNameLst>
                                          <p:attrName>style.visibility</p:attrName>
                                        </p:attrNameLst>
                                      </p:cBhvr>
                                      <p:to>
                                        <p:strVal val="visible"/>
                                      </p:to>
                                    </p:set>
                                    <p:animEffect transition="in" filter="fade">
                                      <p:cBhvr>
                                        <p:cTn id="25" dur="500"/>
                                        <p:tgtEl>
                                          <p:spTgt spid="208"/>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09"/>
                                        </p:tgtEl>
                                        <p:attrNameLst>
                                          <p:attrName>style.visibility</p:attrName>
                                        </p:attrNameLst>
                                      </p:cBhvr>
                                      <p:to>
                                        <p:strVal val="visible"/>
                                      </p:to>
                                    </p:set>
                                    <p:animEffect transition="in" filter="fade">
                                      <p:cBhvr>
                                        <p:cTn id="31" dur="500"/>
                                        <p:tgtEl>
                                          <p:spTgt spid="20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05"/>
                                        </p:tgtEl>
                                        <p:attrNameLst>
                                          <p:attrName>style.visibility</p:attrName>
                                        </p:attrNameLst>
                                      </p:cBhvr>
                                      <p:to>
                                        <p:strVal val="visible"/>
                                      </p:to>
                                    </p:set>
                                    <p:animEffect transition="in" filter="fade">
                                      <p:cBhvr>
                                        <p:cTn id="34" dur="500"/>
                                        <p:tgtEl>
                                          <p:spTgt spid="20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06"/>
                                        </p:tgtEl>
                                        <p:attrNameLst>
                                          <p:attrName>style.visibility</p:attrName>
                                        </p:attrNameLst>
                                      </p:cBhvr>
                                      <p:to>
                                        <p:strVal val="visible"/>
                                      </p:to>
                                    </p:set>
                                    <p:animEffect transition="in" filter="fade">
                                      <p:cBhvr>
                                        <p:cTn id="37" dur="500"/>
                                        <p:tgtEl>
                                          <p:spTgt spid="206"/>
                                        </p:tgtEl>
                                      </p:cBhvr>
                                    </p:animEffect>
                                  </p:childTnLst>
                                </p:cTn>
                              </p:par>
                              <p:par>
                                <p:cTn id="38" presetID="10" presetClass="entr" presetSubtype="0" fill="hold" nodeType="withEffect">
                                  <p:stCondLst>
                                    <p:cond delay="250"/>
                                  </p:stCondLst>
                                  <p:childTnLst>
                                    <p:set>
                                      <p:cBhvr>
                                        <p:cTn id="39" dur="1" fill="hold">
                                          <p:stCondLst>
                                            <p:cond delay="0"/>
                                          </p:stCondLst>
                                        </p:cTn>
                                        <p:tgtEl>
                                          <p:spTgt spid="204"/>
                                        </p:tgtEl>
                                        <p:attrNameLst>
                                          <p:attrName>style.visibility</p:attrName>
                                        </p:attrNameLst>
                                      </p:cBhvr>
                                      <p:to>
                                        <p:strVal val="visible"/>
                                      </p:to>
                                    </p:set>
                                    <p:animEffect transition="in" filter="fade">
                                      <p:cBhvr>
                                        <p:cTn id="4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 grpId="0"/>
      <p:bldP spid="221" grpId="0" animBg="1"/>
      <p:bldP spid="9" grpId="0"/>
      <p:bldP spid="207" grpId="0"/>
      <p:bldP spid="208" grpId="0"/>
      <p:bldP spid="209" grpId="0"/>
      <p:bldP spid="205" grpId="0"/>
      <p:bldP spid="20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err="1"/>
              <a:t>Aftra</a:t>
            </a:r>
            <a:r>
              <a:rPr lang="en-US"/>
              <a:t> Retirement Fund - Customer Support</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24231D-922E-A1B3-6E3F-955BA651644E}"/>
              </a:ext>
            </a:extLst>
          </p:cNvPr>
          <p:cNvSpPr/>
          <p:nvPr/>
        </p:nvSpPr>
        <p:spPr>
          <a:xfrm>
            <a:off x="457198" y="1868880"/>
            <a:ext cx="8662526" cy="1836208"/>
          </a:xfrm>
          <a:prstGeom prst="rect">
            <a:avLst/>
          </a:prstGeom>
        </p:spPr>
        <p:txBody>
          <a:bodyPr wrap="square">
            <a:spAutoFit/>
          </a:bodyPr>
          <a:lstStyle/>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p>
          <a:p>
            <a:pPr defTabSz="761970">
              <a:lnSpc>
                <a:spcPct val="115000"/>
              </a:lnSpc>
            </a:pPr>
            <a:r>
              <a:rPr lang="en-US" sz="1700">
                <a:latin typeface="Segoe UI" panose="020B0502040204020203" pitchFamily="34" charset="0"/>
                <a:cs typeface="Segoe UI" panose="020B0502040204020203" pitchFamily="34" charset="0"/>
              </a:rPr>
              <a:t>The AFTRA Retirement Fund has provided retirement benefits to performers – including actors, broadcasters and voice professionals – for more than 60 years. The AFTRA Retirement Fund was established as a result of collective bargaining between the American Federation of Television and Radio Artists (AFTRA) and contributing employers.</a:t>
            </a:r>
          </a:p>
        </p:txBody>
      </p:sp>
      <p:sp>
        <p:nvSpPr>
          <p:cNvPr id="7" name="TextBox 6">
            <a:extLst>
              <a:ext uri="{FF2B5EF4-FFF2-40B4-BE49-F238E27FC236}">
                <a16:creationId xmlns:a16="http://schemas.microsoft.com/office/drawing/2014/main" id="{B951B535-BDFD-F052-3F14-FDFF2428D353}"/>
              </a:ext>
            </a:extLst>
          </p:cNvPr>
          <p:cNvSpPr txBox="1"/>
          <p:nvPr/>
        </p:nvSpPr>
        <p:spPr>
          <a:xfrm>
            <a:off x="457198" y="3920382"/>
            <a:ext cx="13716000" cy="3277820"/>
          </a:xfrm>
          <a:prstGeom prst="rect">
            <a:avLst/>
          </a:prstGeom>
          <a:noFill/>
        </p:spPr>
        <p:txBody>
          <a:bodyPr wrap="square" lIns="91440" tIns="45720" rIns="91440" bIns="45720" anchor="t">
            <a:spAutoFit/>
          </a:bodyPr>
          <a:lstStyle/>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br>
              <a:rPr lang="en-US" sz="1400">
                <a:solidFill>
                  <a:prstClr val="black"/>
                </a:solidFill>
                <a:latin typeface="Arial" panose="020B0604020202020204" pitchFamily="34" charset="0"/>
                <a:ea typeface="Calibri" panose="020F0502020204030204" pitchFamily="34" charset="0"/>
                <a:cs typeface="Arial" panose="020B0604020202020204" pitchFamily="34" charset="0"/>
              </a:rPr>
            </a:br>
            <a:r>
              <a:rPr lang="en-US" sz="1700">
                <a:latin typeface="Segoe UI" panose="020B0502040204020203" pitchFamily="34" charset="0"/>
                <a:cs typeface="Segoe UI" panose="020B0502040204020203" pitchFamily="34" charset="0"/>
              </a:rPr>
              <a:t>AFTRA, due to demand from their customers and participants over the years, developed a Portal to manage funds, plans and other account information for their customers to self-serve information.  To prepare for the launch, and ongoing usage of the portal, they needed to outsource the anticipated support that would arise from this new platform via phone, email and chat for over 300,000 participants.</a:t>
            </a:r>
          </a:p>
          <a:p>
            <a:pPr defTabSz="761970">
              <a:lnSpc>
                <a:spcPct val="115000"/>
              </a:lnSpc>
            </a:pPr>
            <a:endParaRPr lang="en-US" sz="1400">
              <a:solidFill>
                <a:srgbClr val="000000"/>
              </a:solidFill>
              <a:latin typeface="Arial" panose="020B0604020202020204" pitchFamily="34" charset="0"/>
              <a:cs typeface="Arial" panose="020B0604020202020204" pitchFamily="34" charset="0"/>
            </a:endParaRPr>
          </a:p>
          <a:p>
            <a:pPr defTabSz="761970">
              <a:lnSpc>
                <a:spcPct val="115000"/>
              </a:lnSpc>
            </a:pPr>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p>
          <a:p>
            <a:pPr defTabSz="761970" fontAlgn="ctr">
              <a:lnSpc>
                <a:spcPct val="115000"/>
              </a:lnSpc>
            </a:pPr>
            <a:r>
              <a:rPr lang="en-US" sz="1700">
                <a:latin typeface="Segoe UI"/>
                <a:cs typeface="Segoe UI"/>
              </a:rPr>
              <a:t>Affirma built a team of Customer Support Reps and helped </a:t>
            </a:r>
            <a:r>
              <a:rPr lang="en-US" sz="1700" err="1">
                <a:latin typeface="Segoe UI"/>
                <a:cs typeface="Segoe UI"/>
              </a:rPr>
              <a:t>Aftra</a:t>
            </a:r>
            <a:r>
              <a:rPr lang="en-US" sz="1700">
                <a:latin typeface="Segoe UI"/>
                <a:cs typeface="Segoe UI"/>
              </a:rPr>
              <a:t> develop the Customer Support operation from the ground up.  This included developing support playbooks, platform (Zendesk) stabilization and reporting mechanisms leading up to a "Go Live" date where the Affirma team would begin fielding calls, emails and chats to support </a:t>
            </a:r>
            <a:r>
              <a:rPr lang="en-US" sz="1700" err="1">
                <a:latin typeface="Segoe UI"/>
                <a:cs typeface="Segoe UI"/>
              </a:rPr>
              <a:t>Aftra</a:t>
            </a:r>
            <a:r>
              <a:rPr lang="en-US" sz="1700">
                <a:latin typeface="Segoe UI"/>
                <a:cs typeface="Segoe UI"/>
              </a:rPr>
              <a:t> participants.</a:t>
            </a:r>
          </a:p>
        </p:txBody>
      </p:sp>
      <p:pic>
        <p:nvPicPr>
          <p:cNvPr id="7170" name="Picture 2" descr="Home">
            <a:extLst>
              <a:ext uri="{FF2B5EF4-FFF2-40B4-BE49-F238E27FC236}">
                <a16:creationId xmlns:a16="http://schemas.microsoft.com/office/drawing/2014/main" id="{D378D338-3EE9-ABF0-2265-FE4FA4397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719" y="2341940"/>
            <a:ext cx="4551630" cy="1213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02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Structured - IT Helpdesk Support</a:t>
            </a:r>
          </a:p>
        </p:txBody>
      </p:sp>
      <p:sp>
        <p:nvSpPr>
          <p:cNvPr id="10" name="TextBox 9">
            <a:extLst>
              <a:ext uri="{FF2B5EF4-FFF2-40B4-BE49-F238E27FC236}">
                <a16:creationId xmlns:a16="http://schemas.microsoft.com/office/drawing/2014/main" id="{7D2F2B66-DDE5-4864-A22D-CB25B97C1045}"/>
              </a:ext>
            </a:extLst>
          </p:cNvPr>
          <p:cNvSpPr txBox="1"/>
          <p:nvPr/>
        </p:nvSpPr>
        <p:spPr>
          <a:xfrm>
            <a:off x="842932" y="1517044"/>
            <a:ext cx="6672805" cy="2508379"/>
          </a:xfrm>
          <a:prstGeom prst="rect">
            <a:avLst/>
          </a:prstGeom>
          <a:noFill/>
        </p:spPr>
        <p:txBody>
          <a:bodyPr wrap="square" rtlCol="0">
            <a:spAutoFit/>
          </a:bodyPr>
          <a:lstStyle/>
          <a:p>
            <a:pPr lvl="0"/>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Who They Are</a:t>
            </a:r>
            <a:endParaRPr lang="en-US" sz="2000">
              <a:latin typeface="Segoe UI" panose="020B0502040204020203" pitchFamily="34" charset="0"/>
              <a:cs typeface="Segoe UI" panose="020B0502040204020203" pitchFamily="34" charset="0"/>
            </a:endParaRPr>
          </a:p>
          <a:p>
            <a:pPr>
              <a:spcBef>
                <a:spcPts val="600"/>
              </a:spcBef>
              <a:spcAft>
                <a:spcPts val="1200"/>
              </a:spcAft>
            </a:pPr>
            <a:r>
              <a:rPr lang="en-US" sz="2000">
                <a:latin typeface="Segoe UI" panose="020B0502040204020203" pitchFamily="34" charset="0"/>
                <a:cs typeface="Segoe UI" panose="020B0502040204020203" pitchFamily="34" charset="0"/>
              </a:rPr>
              <a:t>Structured is an IT, Security, and Cloud Consulting firm with a wide and growing range of services from security integration to data center operations, multi-cloud architecture to infrastructure management, networking and digital transformation. They were founded in 1992 and operate across 11 US locations.</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tructured - Information Technology Solutions &amp; Systems Integration">
            <a:extLst>
              <a:ext uri="{FF2B5EF4-FFF2-40B4-BE49-F238E27FC236}">
                <a16:creationId xmlns:a16="http://schemas.microsoft.com/office/drawing/2014/main" id="{6F628C8C-0E7F-22C0-6CCB-ABC9D4F9F2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062" y="1517044"/>
            <a:ext cx="5147225" cy="2371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081126-F030-452D-71D6-8723FE2D3496}"/>
              </a:ext>
            </a:extLst>
          </p:cNvPr>
          <p:cNvSpPr txBox="1"/>
          <p:nvPr/>
        </p:nvSpPr>
        <p:spPr>
          <a:xfrm>
            <a:off x="842931" y="4121482"/>
            <a:ext cx="12680681" cy="1508105"/>
          </a:xfrm>
          <a:prstGeom prst="rect">
            <a:avLst/>
          </a:prstGeom>
          <a:noFill/>
        </p:spPr>
        <p:txBody>
          <a:bodyPr wrap="square">
            <a:spAutoFit/>
          </a:bodyPr>
          <a:lstStyle/>
          <a:p>
            <a:pPr marL="0" marR="0" lvl="0" indent="0" algn="l" defTabSz="1172261" rtl="0" eaLnBrk="1" fontAlgn="auto" latinLnBrk="0" hangingPunct="1">
              <a:lnSpc>
                <a:spcPct val="100000"/>
              </a:lnSpc>
              <a:spcBef>
                <a:spcPts val="600"/>
              </a:spcBef>
              <a:spcAft>
                <a:spcPts val="0"/>
              </a:spcAft>
              <a:buClrTx/>
              <a:buSzTx/>
              <a:buFontTx/>
              <a:buNone/>
              <a:tabLst/>
              <a:defRPr/>
            </a:pPr>
            <a:r>
              <a:rPr kumimoji="0" lang="en-US" sz="3200"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Business Need</a:t>
            </a:r>
            <a:b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Structured approached Affirma to help centralize their internal and external IT Helpdesk operations</a:t>
            </a:r>
            <a:r>
              <a:rPr lang="en-US" sz="2000">
                <a:solidFill>
                  <a:prstClr val="black"/>
                </a:solidFill>
                <a:latin typeface="Segoe UI" panose="020B0502040204020203" pitchFamily="34" charset="0"/>
                <a:cs typeface="Segoe UI" panose="020B0502040204020203" pitchFamily="34" charset="0"/>
              </a:rPr>
              <a:t>. Their goal was to </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expand to a 24-hour model </a:t>
            </a:r>
            <a:r>
              <a:rPr lang="en-US" sz="2000">
                <a:solidFill>
                  <a:prstClr val="black"/>
                </a:solidFill>
                <a:latin typeface="Segoe UI" panose="020B0502040204020203" pitchFamily="34" charset="0"/>
                <a:cs typeface="Segoe UI" panose="020B0502040204020203" pitchFamily="34" charset="0"/>
              </a:rPr>
              <a:t>and</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alleviate internal pressure from FTEs needing to cover Tier 1 – Tier 2 support requests, pulling them away from more strategic and revenue-generating priorities. </a:t>
            </a:r>
          </a:p>
        </p:txBody>
      </p:sp>
      <p:sp>
        <p:nvSpPr>
          <p:cNvPr id="3" name="TextBox 2">
            <a:extLst>
              <a:ext uri="{FF2B5EF4-FFF2-40B4-BE49-F238E27FC236}">
                <a16:creationId xmlns:a16="http://schemas.microsoft.com/office/drawing/2014/main" id="{A15BF564-3677-8F9C-1CFA-82EFE875E99F}"/>
              </a:ext>
            </a:extLst>
          </p:cNvPr>
          <p:cNvSpPr txBox="1"/>
          <p:nvPr/>
        </p:nvSpPr>
        <p:spPr>
          <a:xfrm>
            <a:off x="842931" y="5862411"/>
            <a:ext cx="12680681" cy="1508105"/>
          </a:xfrm>
          <a:prstGeom prst="rect">
            <a:avLst/>
          </a:prstGeom>
          <a:noFill/>
        </p:spPr>
        <p:txBody>
          <a:bodyPr wrap="square" lIns="91440" tIns="45720" rIns="91440" bIns="45720" anchor="t">
            <a:spAutoFit/>
          </a:bodyPr>
          <a:lstStyle/>
          <a:p>
            <a:pPr marL="0" marR="0" lvl="0" indent="0" algn="l" defTabSz="1172261" rtl="0" eaLnBrk="1" fontAlgn="auto" latinLnBrk="0" hangingPunct="1">
              <a:lnSpc>
                <a:spcPct val="100000"/>
              </a:lnSpc>
              <a:spcBef>
                <a:spcPts val="600"/>
              </a:spcBef>
              <a:spcAft>
                <a:spcPts val="0"/>
              </a:spcAft>
              <a:buClrTx/>
              <a:buSzTx/>
              <a:buFontTx/>
              <a:buNone/>
              <a:tabLst/>
              <a:defRPr/>
            </a:pPr>
            <a:r>
              <a:rPr kumimoji="0" lang="en-US" sz="3200" b="1" i="0" u="none" strike="noStrike" kern="1200" cap="none" spc="0" normalizeH="0" baseline="0" noProof="0">
                <a:ln>
                  <a:noFill/>
                </a:ln>
                <a:solidFill>
                  <a:srgbClr val="0096A9"/>
                </a:solidFill>
                <a:effectLst/>
                <a:uLnTx/>
                <a:uFillTx/>
                <a:latin typeface="Segoe UI"/>
                <a:ea typeface="Calibri" panose="020F0502020204030204" pitchFamily="34" charset="0"/>
                <a:cs typeface="Segoe UI"/>
              </a:rPr>
              <a:t>What We Did</a:t>
            </a:r>
            <a:br>
              <a:rPr lang="en-US" sz="2000" b="0" i="0" u="none" strike="noStrike" kern="1200" cap="none" spc="0" normalizeH="0" baseline="0" noProof="0">
                <a:ln>
                  <a:noFill/>
                </a:ln>
                <a:effectLst/>
                <a:uLnTx/>
                <a:uFillTx/>
                <a:latin typeface="Segoe UI" panose="020B0502040204020203" pitchFamily="34" charset="0"/>
                <a:cs typeface="Segoe UI" panose="020B0502040204020203" pitchFamily="34" charset="0"/>
              </a:rPr>
            </a:br>
            <a:r>
              <a:rPr kumimoji="0" lang="en-US" sz="2000" b="0" i="0" u="none" strike="noStrike" kern="1200" cap="none" spc="0" normalizeH="0" baseline="0" noProof="0" err="1">
                <a:ln>
                  <a:noFill/>
                </a:ln>
                <a:solidFill>
                  <a:prstClr val="black"/>
                </a:solidFill>
                <a:effectLst/>
                <a:uLnTx/>
                <a:uFillTx/>
                <a:latin typeface="Segoe UI"/>
                <a:cs typeface="Segoe UI"/>
              </a:rPr>
              <a:t>Affirma</a:t>
            </a:r>
            <a:r>
              <a:rPr kumimoji="0" lang="en-US" sz="2000" b="0" i="0" u="none" strike="noStrike" kern="1200" cap="none" spc="0" normalizeH="0" baseline="0" noProof="0">
                <a:ln>
                  <a:noFill/>
                </a:ln>
                <a:solidFill>
                  <a:prstClr val="black"/>
                </a:solidFill>
                <a:effectLst/>
                <a:uLnTx/>
                <a:uFillTx/>
                <a:latin typeface="Segoe UI"/>
                <a:cs typeface="Segoe UI"/>
              </a:rPr>
              <a:t> assembled a flexible team of Support Reps to support both internal and external helpdesk support. This covered end user support, Tier 1 and 2 customer help desk support, as well as process improvement with analytics and insights to drive optimization of </a:t>
            </a:r>
            <a:r>
              <a:rPr kumimoji="0" lang="en-US" sz="2000" b="0" i="0" u="none" strike="noStrike" kern="1200" cap="none" spc="0" normalizeH="0" baseline="0" noProof="0" err="1">
                <a:ln>
                  <a:noFill/>
                </a:ln>
                <a:solidFill>
                  <a:prstClr val="black"/>
                </a:solidFill>
                <a:effectLst/>
                <a:uLnTx/>
                <a:uFillTx/>
                <a:latin typeface="Segoe UI"/>
                <a:cs typeface="Segoe UI"/>
              </a:rPr>
              <a:t>Structured’s</a:t>
            </a:r>
            <a:r>
              <a:rPr kumimoji="0" lang="en-US" sz="2000" b="0" i="0" u="none" strike="noStrike" kern="1200" cap="none" spc="0" normalizeH="0" baseline="0" noProof="0">
                <a:ln>
                  <a:noFill/>
                </a:ln>
                <a:solidFill>
                  <a:prstClr val="black"/>
                </a:solidFill>
                <a:effectLst/>
                <a:uLnTx/>
                <a:uFillTx/>
                <a:latin typeface="Segoe UI"/>
                <a:cs typeface="Segoe UI"/>
              </a:rPr>
              <a:t> helpdesk </a:t>
            </a:r>
            <a:r>
              <a:rPr kumimoji="0" lang="en-US" sz="2000" b="0" i="0" strike="noStrike" kern="1200" cap="none" spc="0" normalizeH="0" baseline="0" noProof="0">
                <a:ln>
                  <a:noFill/>
                </a:ln>
                <a:solidFill>
                  <a:prstClr val="black"/>
                </a:solidFill>
                <a:effectLst/>
                <a:uLnTx/>
                <a:uFillTx/>
                <a:latin typeface="Segoe UI"/>
                <a:cs typeface="Segoe UI"/>
              </a:rPr>
              <a:t>program as a whole.</a:t>
            </a:r>
            <a:r>
              <a:rPr kumimoji="0" lang="en-US" sz="2000" b="0" i="0" u="none" strike="noStrike" kern="1200" cap="none" spc="0" normalizeH="0" baseline="0" noProof="0">
                <a:ln>
                  <a:noFill/>
                </a:ln>
                <a:solidFill>
                  <a:prstClr val="black"/>
                </a:solidFill>
                <a:effectLst/>
                <a:uLnTx/>
                <a:uFillTx/>
                <a:latin typeface="Segoe UI"/>
                <a:cs typeface="Segoe UI"/>
              </a:rPr>
              <a:t> </a:t>
            </a:r>
          </a:p>
        </p:txBody>
      </p:sp>
    </p:spTree>
    <p:extLst>
      <p:ext uri="{BB962C8B-B14F-4D97-AF65-F5344CB8AC3E}">
        <p14:creationId xmlns:p14="http://schemas.microsoft.com/office/powerpoint/2010/main" val="336393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4B9263-E2D7-4FEA-AC6D-5EC58E713EF8}"/>
              </a:ext>
            </a:extLst>
          </p:cNvPr>
          <p:cNvSpPr/>
          <p:nvPr/>
        </p:nvSpPr>
        <p:spPr>
          <a:xfrm>
            <a:off x="12899572"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endParaRPr lang="en-US">
              <a:solidFill>
                <a:prstClr val="white"/>
              </a:solidFill>
              <a:latin typeface="Segoe UI"/>
            </a:endParaRPr>
          </a:p>
        </p:txBody>
      </p:sp>
      <p:sp>
        <p:nvSpPr>
          <p:cNvPr id="25" name="Title 1">
            <a:extLst>
              <a:ext uri="{FF2B5EF4-FFF2-40B4-BE49-F238E27FC236}">
                <a16:creationId xmlns:a16="http://schemas.microsoft.com/office/drawing/2014/main" id="{AC3BC342-7CC1-4B0C-A999-142ECCAF4FA6}"/>
              </a:ext>
            </a:extLst>
          </p:cNvPr>
          <p:cNvSpPr>
            <a:spLocks noGrp="1"/>
          </p:cNvSpPr>
          <p:nvPr>
            <p:ph type="title"/>
          </p:nvPr>
        </p:nvSpPr>
        <p:spPr>
          <a:xfrm>
            <a:off x="430582" y="274320"/>
            <a:ext cx="13716000" cy="640080"/>
          </a:xfrm>
        </p:spPr>
        <p:txBody>
          <a:bodyPr/>
          <a:lstStyle/>
          <a:p>
            <a:r>
              <a:rPr lang="en-US" sz="3800"/>
              <a:t>Microsoft Operations - Managed Team</a:t>
            </a:r>
          </a:p>
        </p:txBody>
      </p:sp>
      <p:pic>
        <p:nvPicPr>
          <p:cNvPr id="6" name="Picture 5">
            <a:extLst>
              <a:ext uri="{FF2B5EF4-FFF2-40B4-BE49-F238E27FC236}">
                <a16:creationId xmlns:a16="http://schemas.microsoft.com/office/drawing/2014/main" id="{CBF4EB9F-C169-40E9-8763-AE12D9D04699}"/>
              </a:ext>
            </a:extLst>
          </p:cNvPr>
          <p:cNvPicPr>
            <a:picLocks noChangeAspect="1"/>
          </p:cNvPicPr>
          <p:nvPr/>
        </p:nvPicPr>
        <p:blipFill rotWithShape="1">
          <a:blip r:embed="rId3"/>
          <a:srcRect b="19790"/>
          <a:stretch/>
        </p:blipFill>
        <p:spPr>
          <a:xfrm>
            <a:off x="7515853" y="3620274"/>
            <a:ext cx="6630730" cy="3642132"/>
          </a:xfrm>
          <a:prstGeom prst="rect">
            <a:avLst/>
          </a:prstGeom>
          <a:ln>
            <a:noFill/>
          </a:ln>
          <a:effectLst>
            <a:outerShdw blurRad="114300" dist="101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Content Placeholder 2">
            <a:extLst>
              <a:ext uri="{FF2B5EF4-FFF2-40B4-BE49-F238E27FC236}">
                <a16:creationId xmlns:a16="http://schemas.microsoft.com/office/drawing/2014/main" id="{41854E49-DE4A-47A0-AFF1-55904631AB37}"/>
              </a:ext>
            </a:extLst>
          </p:cNvPr>
          <p:cNvSpPr txBox="1">
            <a:spLocks/>
          </p:cNvSpPr>
          <p:nvPr/>
        </p:nvSpPr>
        <p:spPr>
          <a:xfrm>
            <a:off x="597251" y="1534100"/>
            <a:ext cx="5752750" cy="2580702"/>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indent="0" defTabSz="1172214">
              <a:lnSpc>
                <a:spcPct val="100000"/>
              </a:lnSpc>
              <a:spcBef>
                <a:spcPts val="0"/>
              </a:spcBef>
              <a:buNone/>
            </a:pPr>
            <a:r>
              <a:rPr lang="en-US" sz="2800" b="1">
                <a:solidFill>
                  <a:srgbClr val="0096A9"/>
                </a:solidFill>
                <a:cs typeface="Segoe UI" panose="020B0502040204020203" pitchFamily="34" charset="0"/>
              </a:rPr>
              <a:t>Business Need</a:t>
            </a:r>
            <a:endParaRPr lang="en-US" sz="1400">
              <a:solidFill>
                <a:prstClr val="black"/>
              </a:solidFill>
              <a:cs typeface="Segoe UI" panose="020B0502040204020203" pitchFamily="34" charset="0"/>
            </a:endParaRPr>
          </a:p>
          <a:p>
            <a:pPr marL="0" lvl="2" indent="0" defTabSz="1172167">
              <a:lnSpc>
                <a:spcPct val="114000"/>
              </a:lnSpc>
              <a:spcBef>
                <a:spcPts val="600"/>
              </a:spcBef>
              <a:buSzPct val="100000"/>
              <a:buNone/>
            </a:pPr>
            <a:r>
              <a:rPr lang="en-US" sz="1800">
                <a:solidFill>
                  <a:prstClr val="black"/>
                </a:solidFill>
                <a:cs typeface="Segoe UI" panose="020B0502040204020203" pitchFamily="34" charset="0"/>
              </a:rPr>
              <a:t>Microsoft’s Operations group had a global need for business process support and technical leadership across various teams. The need spanned from solution architecture design and application development, to business process administration and reporting. Affirma onboarded a comprehensive team to fill these gaps and add substantial business value for Microsoft. </a:t>
            </a:r>
            <a:endParaRPr lang="en-GB" sz="1600">
              <a:solidFill>
                <a:prstClr val="black"/>
              </a:solidFill>
              <a:cs typeface="Segoe UI" panose="020B0502040204020203" pitchFamily="34" charset="0"/>
            </a:endParaRPr>
          </a:p>
        </p:txBody>
      </p:sp>
      <p:sp>
        <p:nvSpPr>
          <p:cNvPr id="9" name="Content Placeholder 2">
            <a:extLst>
              <a:ext uri="{FF2B5EF4-FFF2-40B4-BE49-F238E27FC236}">
                <a16:creationId xmlns:a16="http://schemas.microsoft.com/office/drawing/2014/main" id="{9846102B-090A-4E61-9CF4-F68FE7611679}"/>
              </a:ext>
            </a:extLst>
          </p:cNvPr>
          <p:cNvSpPr txBox="1">
            <a:spLocks/>
          </p:cNvSpPr>
          <p:nvPr/>
        </p:nvSpPr>
        <p:spPr>
          <a:xfrm>
            <a:off x="597251" y="4399551"/>
            <a:ext cx="6201113" cy="3552167"/>
          </a:xfrm>
          <a:prstGeom prst="rect">
            <a:avLst/>
          </a:prstGeom>
        </p:spPr>
        <p:txBody>
          <a:bodyPr>
            <a:noAutofit/>
          </a:bodyPr>
          <a:lst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a:lstStyle>
          <a:p>
            <a:pPr marL="0" indent="0" defTabSz="1172214">
              <a:lnSpc>
                <a:spcPct val="100000"/>
              </a:lnSpc>
              <a:spcBef>
                <a:spcPts val="0"/>
              </a:spcBef>
              <a:buNone/>
            </a:pPr>
            <a:r>
              <a:rPr lang="en-US" sz="2800" b="1">
                <a:solidFill>
                  <a:srgbClr val="0096A9"/>
                </a:solidFill>
                <a:cs typeface="Segoe UI" panose="020B0502040204020203" pitchFamily="34" charset="0"/>
              </a:rPr>
              <a:t>Ongoing Partnership</a:t>
            </a:r>
            <a:endParaRPr lang="en-US" sz="1600">
              <a:solidFill>
                <a:prstClr val="black"/>
              </a:solidFill>
              <a:cs typeface="Segoe UI" panose="020B0502040204020203" pitchFamily="34" charset="0"/>
            </a:endParaRPr>
          </a:p>
          <a:p>
            <a:pPr marL="0" lvl="2" indent="0" defTabSz="1172167">
              <a:lnSpc>
                <a:spcPct val="100000"/>
              </a:lnSpc>
              <a:buSzPct val="100000"/>
              <a:buNone/>
            </a:pPr>
            <a:r>
              <a:rPr lang="en-US" sz="1800">
                <a:solidFill>
                  <a:prstClr val="black"/>
                </a:solidFill>
                <a:cs typeface="Segoe UI" panose="020B0502040204020203" pitchFamily="34" charset="0"/>
              </a:rPr>
              <a:t>Affirma has established a long-term relationship with the Operations group and our team continues to grow as we support new initiatives. Ongoing services include: </a:t>
            </a:r>
          </a:p>
          <a:p>
            <a:pPr marL="285738" lvl="2" indent="-285738" defTabSz="1172167">
              <a:lnSpc>
                <a:spcPct val="100000"/>
              </a:lnSpc>
              <a:buSzPct val="100000"/>
            </a:pPr>
            <a:r>
              <a:rPr lang="en-US" sz="1800">
                <a:solidFill>
                  <a:prstClr val="black"/>
                </a:solidFill>
                <a:cs typeface="Segoe UI" panose="020B0502040204020203" pitchFamily="34" charset="0"/>
              </a:rPr>
              <a:t>Application design and development</a:t>
            </a:r>
          </a:p>
          <a:p>
            <a:pPr marL="285738" lvl="2" indent="-285738" defTabSz="1172167">
              <a:lnSpc>
                <a:spcPct val="100000"/>
              </a:lnSpc>
              <a:buSzPct val="100000"/>
            </a:pPr>
            <a:r>
              <a:rPr lang="en-US" sz="1800">
                <a:solidFill>
                  <a:prstClr val="black"/>
                </a:solidFill>
                <a:cs typeface="Segoe UI" panose="020B0502040204020203" pitchFamily="34" charset="0"/>
              </a:rPr>
              <a:t>Solution architecture redesign</a:t>
            </a:r>
          </a:p>
          <a:p>
            <a:pPr marL="285738" lvl="2" indent="-285738" defTabSz="1172167">
              <a:lnSpc>
                <a:spcPct val="100000"/>
              </a:lnSpc>
              <a:buSzPct val="100000"/>
            </a:pPr>
            <a:r>
              <a:rPr lang="en-GB" sz="1800">
                <a:solidFill>
                  <a:prstClr val="black"/>
                </a:solidFill>
                <a:cs typeface="Segoe UI" panose="020B0502040204020203" pitchFamily="34" charset="0"/>
              </a:rPr>
              <a:t>Business Intelligence &amp; Analytics</a:t>
            </a:r>
            <a:endParaRPr lang="en-US" sz="1800">
              <a:solidFill>
                <a:prstClr val="black"/>
              </a:solidFill>
              <a:cs typeface="Segoe UI" panose="020B0502040204020203" pitchFamily="34" charset="0"/>
            </a:endParaRPr>
          </a:p>
          <a:p>
            <a:pPr marL="285738" lvl="2" indent="-285738" defTabSz="1172167">
              <a:lnSpc>
                <a:spcPct val="100000"/>
              </a:lnSpc>
              <a:buSzPct val="100000"/>
            </a:pPr>
            <a:r>
              <a:rPr lang="en-US" sz="1800">
                <a:solidFill>
                  <a:prstClr val="black"/>
                </a:solidFill>
                <a:cs typeface="Segoe UI" panose="020B0502040204020203" pitchFamily="34" charset="0"/>
              </a:rPr>
              <a:t>Ongoing enhancements &amp; break-fix support</a:t>
            </a:r>
          </a:p>
          <a:p>
            <a:pPr marL="285738" lvl="2" indent="-285738" defTabSz="1172167">
              <a:lnSpc>
                <a:spcPct val="100000"/>
              </a:lnSpc>
              <a:buSzPct val="100000"/>
            </a:pPr>
            <a:r>
              <a:rPr lang="en-US" sz="1800">
                <a:solidFill>
                  <a:prstClr val="black"/>
                </a:solidFill>
                <a:cs typeface="Segoe UI" panose="020B0502040204020203" pitchFamily="34" charset="0"/>
              </a:rPr>
              <a:t>3rd party vendor collaboration and management </a:t>
            </a:r>
          </a:p>
          <a:p>
            <a:pPr marL="285738" lvl="2" indent="-285738" defTabSz="1172167">
              <a:lnSpc>
                <a:spcPct val="100000"/>
              </a:lnSpc>
              <a:buSzPct val="100000"/>
            </a:pPr>
            <a:r>
              <a:rPr lang="en-US" sz="1800">
                <a:solidFill>
                  <a:prstClr val="black"/>
                </a:solidFill>
                <a:cs typeface="Segoe UI" panose="020B0502040204020203" pitchFamily="34" charset="0"/>
              </a:rPr>
              <a:t>Business process support &amp; change management </a:t>
            </a:r>
            <a:endParaRPr lang="en-GB" sz="1800">
              <a:solidFill>
                <a:prstClr val="black"/>
              </a:solidFill>
              <a:cs typeface="Segoe UI" panose="020B0502040204020203" pitchFamily="34" charset="0"/>
            </a:endParaRPr>
          </a:p>
          <a:p>
            <a:pPr marL="0" lvl="2" indent="0" defTabSz="1172167">
              <a:lnSpc>
                <a:spcPct val="110000"/>
              </a:lnSpc>
              <a:buSzPct val="100000"/>
              <a:buNone/>
            </a:pPr>
            <a:endParaRPr lang="en-US" sz="1600">
              <a:solidFill>
                <a:prstClr val="black"/>
              </a:solidFill>
              <a:cs typeface="Segoe UI" panose="020B0502040204020203" pitchFamily="34" charset="0"/>
            </a:endParaRPr>
          </a:p>
        </p:txBody>
      </p:sp>
      <p:grpSp>
        <p:nvGrpSpPr>
          <p:cNvPr id="10" name="Group 9">
            <a:extLst>
              <a:ext uri="{FF2B5EF4-FFF2-40B4-BE49-F238E27FC236}">
                <a16:creationId xmlns:a16="http://schemas.microsoft.com/office/drawing/2014/main" id="{630D1C23-7081-4AF7-8312-F815D9CA7F7A}"/>
              </a:ext>
            </a:extLst>
          </p:cNvPr>
          <p:cNvGrpSpPr/>
          <p:nvPr/>
        </p:nvGrpSpPr>
        <p:grpSpPr>
          <a:xfrm>
            <a:off x="7460675" y="1661980"/>
            <a:ext cx="4817333" cy="1738938"/>
            <a:chOff x="836841" y="3778857"/>
            <a:chExt cx="4817333" cy="1738938"/>
          </a:xfrm>
        </p:grpSpPr>
        <p:pic>
          <p:nvPicPr>
            <p:cNvPr id="12" name="Picture 6" descr="Image result for microsoft logo">
              <a:extLst>
                <a:ext uri="{FF2B5EF4-FFF2-40B4-BE49-F238E27FC236}">
                  <a16:creationId xmlns:a16="http://schemas.microsoft.com/office/drawing/2014/main" id="{F0DB9345-59F6-4779-8672-BF7ED66B030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3" t="32562" r="74916" b="34953"/>
            <a:stretch/>
          </p:blipFill>
          <p:spPr bwMode="auto">
            <a:xfrm>
              <a:off x="918198" y="3778857"/>
              <a:ext cx="612429" cy="5703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0DD8DD-38E4-4B60-847C-548BFB078E42}"/>
                </a:ext>
              </a:extLst>
            </p:cNvPr>
            <p:cNvSpPr txBox="1"/>
            <p:nvPr/>
          </p:nvSpPr>
          <p:spPr>
            <a:xfrm>
              <a:off x="836841" y="3778857"/>
              <a:ext cx="4817333" cy="1738938"/>
            </a:xfrm>
            <a:prstGeom prst="rect">
              <a:avLst/>
            </a:prstGeom>
            <a:noFill/>
          </p:spPr>
          <p:txBody>
            <a:bodyPr wrap="square" lIns="91440" tIns="45720" rIns="91440" bIns="45720" rtlCol="0" anchor="t">
              <a:spAutoFit/>
            </a:bodyPr>
            <a:lstStyle/>
            <a:p>
              <a:pPr defTabSz="1172214"/>
              <a:r>
                <a:rPr lang="en-US" sz="2800" b="1">
                  <a:solidFill>
                    <a:srgbClr val="737375"/>
                  </a:solidFill>
                  <a:latin typeface="Segoe UI Semibold"/>
                  <a:cs typeface="Segoe UI Semibold"/>
                </a:rPr>
                <a:t>       </a:t>
              </a:r>
              <a:r>
                <a:rPr lang="en-US" sz="3200" b="1" spc="-100">
                  <a:solidFill>
                    <a:srgbClr val="737375"/>
                  </a:solidFill>
                  <a:latin typeface="Segoe UI Semibold"/>
                  <a:cs typeface="Segoe UI Semibold"/>
                </a:rPr>
                <a:t>M</a:t>
              </a:r>
              <a:r>
                <a:rPr lang="en-US" sz="3200" spc="-100">
                  <a:solidFill>
                    <a:srgbClr val="737375"/>
                  </a:solidFill>
                  <a:latin typeface="Segoe UI Semibold"/>
                  <a:cs typeface="Segoe UI Semibold"/>
                </a:rPr>
                <a:t>icrosoft Operations</a:t>
              </a:r>
              <a:r>
                <a:rPr lang="en-US" sz="2400" spc="-100">
                  <a:solidFill>
                    <a:srgbClr val="737375"/>
                  </a:solidFill>
                  <a:latin typeface="Segoe UI Semibold"/>
                  <a:cs typeface="Segoe UI Semibold"/>
                </a:rPr>
                <a:t> </a:t>
              </a:r>
              <a:endParaRPr lang="en-US" sz="2400" spc="-100">
                <a:solidFill>
                  <a:srgbClr val="737375"/>
                </a:solidFill>
                <a:latin typeface="Segoe UI Semibold" panose="020B0702040204020203" pitchFamily="34" charset="0"/>
                <a:cs typeface="Segoe UI Semibold" panose="020B0702040204020203" pitchFamily="34" charset="0"/>
              </a:endParaRPr>
            </a:p>
            <a:p>
              <a:pPr defTabSz="1172214">
                <a:spcBef>
                  <a:spcPts val="1800"/>
                </a:spcBef>
              </a:pPr>
              <a:r>
                <a:rPr lang="en-US" sz="2000" b="1">
                  <a:solidFill>
                    <a:prstClr val="black"/>
                  </a:solidFill>
                  <a:latin typeface="Segoe UI"/>
                </a:rPr>
                <a:t>Team Size: </a:t>
              </a:r>
              <a:r>
                <a:rPr lang="en-US" sz="2000">
                  <a:solidFill>
                    <a:prstClr val="black"/>
                  </a:solidFill>
                  <a:latin typeface="Segoe UI"/>
                </a:rPr>
                <a:t>145 </a:t>
              </a:r>
              <a:endParaRPr lang="en-US" sz="2000" b="1">
                <a:solidFill>
                  <a:prstClr val="black"/>
                </a:solidFill>
                <a:latin typeface="Segoe UI"/>
              </a:endParaRPr>
            </a:p>
            <a:p>
              <a:pPr defTabSz="1172214"/>
              <a:r>
                <a:rPr lang="en-US" sz="2000" b="1">
                  <a:solidFill>
                    <a:prstClr val="black"/>
                  </a:solidFill>
                  <a:latin typeface="Segoe UI"/>
                </a:rPr>
                <a:t>Locations: </a:t>
              </a:r>
              <a:r>
                <a:rPr lang="en-US" sz="2000">
                  <a:solidFill>
                    <a:prstClr val="black"/>
                  </a:solidFill>
                  <a:latin typeface="Segoe UI"/>
                </a:rPr>
                <a:t>Seattle, India, Reno, Dublin</a:t>
              </a:r>
              <a:endParaRPr lang="en-US" sz="2000">
                <a:solidFill>
                  <a:prstClr val="black"/>
                </a:solidFill>
                <a:latin typeface="Segoe UI"/>
                <a:cs typeface="Segoe UI"/>
              </a:endParaRPr>
            </a:p>
            <a:p>
              <a:pPr defTabSz="1172214"/>
              <a:r>
                <a:rPr lang="en-US" sz="2000" b="1">
                  <a:solidFill>
                    <a:prstClr val="black"/>
                  </a:solidFill>
                  <a:latin typeface="Segoe UI"/>
                </a:rPr>
                <a:t>Duration: </a:t>
              </a:r>
              <a:r>
                <a:rPr lang="en-US" sz="2000">
                  <a:solidFill>
                    <a:prstClr val="black"/>
                  </a:solidFill>
                  <a:latin typeface="Segoe UI"/>
                </a:rPr>
                <a:t>2015 to Present</a:t>
              </a:r>
              <a:endParaRPr lang="en-US" sz="2000">
                <a:solidFill>
                  <a:prstClr val="black"/>
                </a:solidFill>
                <a:latin typeface="Segoe UI"/>
                <a:cs typeface="Segoe UI"/>
              </a:endParaRPr>
            </a:p>
          </p:txBody>
        </p:sp>
      </p:grpSp>
    </p:spTree>
    <p:extLst>
      <p:ext uri="{BB962C8B-B14F-4D97-AF65-F5344CB8AC3E}">
        <p14:creationId xmlns:p14="http://schemas.microsoft.com/office/powerpoint/2010/main" val="215123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Google Cloud - Partner Incentives Managed Team</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24231D-922E-A1B3-6E3F-955BA651644E}"/>
              </a:ext>
            </a:extLst>
          </p:cNvPr>
          <p:cNvSpPr/>
          <p:nvPr/>
        </p:nvSpPr>
        <p:spPr>
          <a:xfrm>
            <a:off x="368188" y="1497464"/>
            <a:ext cx="7355804" cy="1908536"/>
          </a:xfrm>
          <a:prstGeom prst="rect">
            <a:avLst/>
          </a:prstGeom>
        </p:spPr>
        <p:txBody>
          <a:bodyPr wrap="square">
            <a:spAutoFit/>
          </a:bodyPr>
          <a:lstStyle/>
          <a:p>
            <a:pPr defTabSz="761970">
              <a:lnSpc>
                <a:spcPct val="115000"/>
              </a:lnSpc>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Business Need</a:t>
            </a:r>
          </a:p>
          <a:p>
            <a:pPr defTabSz="761970">
              <a:lnSpc>
                <a:spcPct val="115000"/>
              </a:lnSpc>
            </a:pPr>
            <a:r>
              <a:rPr lang="en-US" sz="1600">
                <a:latin typeface="Segoe UI" panose="020B0502040204020203" pitchFamily="34" charset="0"/>
                <a:cs typeface="Segoe UI" panose="020B0502040204020203" pitchFamily="34" charset="0"/>
              </a:rPr>
              <a:t>Google was utilizing contractor services through multiple staffing companies. They were looking to consolidate their Suppliers to find one who could support their partner incentive space end-to-end and solve multiple problems including high turnover, difficulty managing multiple contractors, and difficulty keeping up with expanded partner incentive space.</a:t>
            </a:r>
            <a:endParaRPr lang="en-US" sz="17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B951B535-BDFD-F052-3F14-FDFF2428D353}"/>
              </a:ext>
            </a:extLst>
          </p:cNvPr>
          <p:cNvSpPr txBox="1"/>
          <p:nvPr/>
        </p:nvSpPr>
        <p:spPr>
          <a:xfrm>
            <a:off x="368187" y="3522074"/>
            <a:ext cx="6858001" cy="441973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sz="2400" b="1">
                <a:solidFill>
                  <a:srgbClr val="0096A9"/>
                </a:solidFill>
                <a:latin typeface="Segoe UI" panose="020B0502040204020203" pitchFamily="34" charset="0"/>
                <a:ea typeface="Calibri" panose="020F0502020204030204" pitchFamily="34" charset="0"/>
                <a:cs typeface="Segoe UI" panose="020B0502040204020203" pitchFamily="34" charset="0"/>
              </a:rPr>
              <a:t>Partnership Scope</a:t>
            </a:r>
            <a:br>
              <a:rPr lang="en-US" sz="1400">
                <a:solidFill>
                  <a:prstClr val="black"/>
                </a:solidFill>
                <a:latin typeface="Arial" panose="020B0604020202020204" pitchFamily="34" charset="0"/>
                <a:ea typeface="Calibri" panose="020F0502020204030204" pitchFamily="34" charset="0"/>
                <a:cs typeface="Arial" panose="020B0604020202020204" pitchFamily="34" charset="0"/>
              </a:rPr>
            </a:b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Our team was established to provide </a:t>
            </a:r>
            <a:r>
              <a:rPr kumimoji="0" lang="en-US" sz="1600" b="1"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Partner Incentive Support, Management</a:t>
            </a: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 and </a:t>
            </a:r>
            <a:r>
              <a:rPr kumimoji="0" lang="en-US" sz="1600" b="1"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Execution</a:t>
            </a: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Project/Program Management</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Manage ongoing manual activities on a monthly/quarterly basis</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Partnering with Google stakeholders to automate functions over time </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Developed and improved business processes, organized complex data, and provided accurate sales tracking</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Provide quality support to Google Partners</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Leverage SQL, Salesforce, and Google Sheets to build out reporting pipeline and calculate incentive payments</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Located all discrepancies in data and reporting tools that may cause risks such as in accurate sales tracking and payment calculations</a:t>
            </a:r>
          </a:p>
          <a:p>
            <a:pPr marL="285750" marR="0" lvl="0" indent="-285750" algn="l" defTabSz="914400" rtl="0" eaLnBrk="1" fontAlgn="auto" latinLnBrk="0" hangingPunct="1">
              <a:lnSpc>
                <a:spcPct val="114000"/>
              </a:lnSpc>
              <a:spcBef>
                <a:spcPts val="0"/>
              </a:spcBef>
              <a:spcAft>
                <a:spcPts val="0"/>
              </a:spcAft>
              <a:buClr>
                <a:prstClr val="black"/>
              </a:buClr>
              <a:buSzPts val="800"/>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ea typeface="Quattrocento Sans"/>
                <a:cs typeface="Segoe UI" panose="020B0502040204020203" pitchFamily="34" charset="0"/>
                <a:sym typeface="Quattrocento Sans"/>
              </a:rPr>
              <a:t>Maintained accurate reports of partner incentive performance (targets, sales performance, and monitoring of payments earned)</a:t>
            </a:r>
            <a:endParaRPr lang="en-US" sz="1800">
              <a:solidFill>
                <a:srgbClr val="000000"/>
              </a:solidFill>
              <a:cs typeface="Arial" panose="020B0604020202020204" pitchFamily="34" charset="0"/>
            </a:endParaRPr>
          </a:p>
        </p:txBody>
      </p:sp>
      <p:pic>
        <p:nvPicPr>
          <p:cNvPr id="3" name="Google Shape;3869;p268" descr="Diagram&#10;&#10;Description automatically generated with medium confidence">
            <a:extLst>
              <a:ext uri="{FF2B5EF4-FFF2-40B4-BE49-F238E27FC236}">
                <a16:creationId xmlns:a16="http://schemas.microsoft.com/office/drawing/2014/main" id="{38220492-6BFE-2714-5AEA-8AD62016917F}"/>
              </a:ext>
            </a:extLst>
          </p:cNvPr>
          <p:cNvPicPr preferRelativeResize="0"/>
          <p:nvPr/>
        </p:nvPicPr>
        <p:blipFill rotWithShape="1">
          <a:blip r:embed="rId3">
            <a:alphaModFix/>
          </a:blip>
          <a:srcRect/>
          <a:stretch/>
        </p:blipFill>
        <p:spPr>
          <a:xfrm>
            <a:off x="7971417" y="1605043"/>
            <a:ext cx="6080404" cy="2611955"/>
          </a:xfrm>
          <a:prstGeom prst="rect">
            <a:avLst/>
          </a:prstGeom>
          <a:noFill/>
          <a:ln>
            <a:noFill/>
          </a:ln>
        </p:spPr>
      </p:pic>
      <p:sp>
        <p:nvSpPr>
          <p:cNvPr id="8" name="TextBox 7">
            <a:extLst>
              <a:ext uri="{FF2B5EF4-FFF2-40B4-BE49-F238E27FC236}">
                <a16:creationId xmlns:a16="http://schemas.microsoft.com/office/drawing/2014/main" id="{89A181AA-F997-0DBC-9DAB-049EC625CBF8}"/>
              </a:ext>
            </a:extLst>
          </p:cNvPr>
          <p:cNvSpPr txBox="1"/>
          <p:nvPr/>
        </p:nvSpPr>
        <p:spPr>
          <a:xfrm>
            <a:off x="7971417" y="4562711"/>
            <a:ext cx="5838401" cy="3065455"/>
          </a:xfrm>
          <a:prstGeom prst="rect">
            <a:avLst/>
          </a:prstGeom>
          <a:noFill/>
        </p:spPr>
        <p:txBody>
          <a:bodyPr wrap="square">
            <a:spAutoFit/>
          </a:bodyPr>
          <a:lstStyle/>
          <a:p>
            <a:pPr marL="0" marR="0" lvl="0" indent="0" algn="l" defTabSz="76197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Impact</a:t>
            </a:r>
            <a:endParaRPr kumimoji="0" lang="en-US" sz="2800"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761970" rtl="0" eaLnBrk="1" fontAlgn="ctr"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 day 1 of the engagement, we built a team of 6 vendor resources and quickly expanded to 12 vendor resources in the first 6 months in multiple countries to support Google’s partnerships globally. </a:t>
            </a:r>
          </a:p>
          <a:p>
            <a:pPr marL="0" marR="0" lvl="0" indent="0" algn="l" defTabSz="761970" rtl="0" eaLnBrk="1" fontAlgn="ctr" latinLnBrk="0" hangingPunct="1">
              <a:lnSpc>
                <a:spcPct val="115000"/>
              </a:lnSpc>
              <a:spcBef>
                <a:spcPts val="0"/>
              </a:spcBef>
              <a:spcAft>
                <a:spcPts val="0"/>
              </a:spcAft>
              <a:buClrTx/>
              <a:buSzTx/>
              <a:buFontTx/>
              <a:buNone/>
              <a:tabLst/>
              <a:defRPr/>
            </a:pPr>
            <a:endParaRPr lang="en-US" sz="1600">
              <a:solidFill>
                <a:prstClr val="black"/>
              </a:solidFill>
              <a:latin typeface="Segoe UI" panose="020B0502040204020203" pitchFamily="34" charset="0"/>
              <a:cs typeface="Segoe UI" panose="020B0502040204020203" pitchFamily="34" charset="0"/>
            </a:endParaRPr>
          </a:p>
          <a:p>
            <a:pPr marL="0" marR="0" lvl="0" indent="0" algn="l" defTabSz="761970" rtl="0" eaLnBrk="1" fontAlgn="ctr"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Within the first 3 months of our Google partnership, Affirma’s support team resolved a backlog of 800 inherited support tickets and were responsible for a 300% increase in payments as part of a particular incentive program.</a:t>
            </a:r>
          </a:p>
        </p:txBody>
      </p:sp>
    </p:spTree>
    <p:extLst>
      <p:ext uri="{BB962C8B-B14F-4D97-AF65-F5344CB8AC3E}">
        <p14:creationId xmlns:p14="http://schemas.microsoft.com/office/powerpoint/2010/main" val="89088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5A0E289-1F0E-4DAC-8FA2-7E30E96FF0BA}"/>
              </a:ext>
            </a:extLst>
          </p:cNvPr>
          <p:cNvSpPr/>
          <p:nvPr/>
        </p:nvSpPr>
        <p:spPr>
          <a:xfrm>
            <a:off x="507816" y="3578347"/>
            <a:ext cx="6942138" cy="3610347"/>
          </a:xfrm>
          <a:prstGeom prst="rect">
            <a:avLst/>
          </a:prstGeom>
        </p:spPr>
        <p:txBody>
          <a:bodyPr wrap="square" anchor="t">
            <a:spAutoFit/>
          </a:bodyPr>
          <a:lstStyle/>
          <a:p>
            <a:pPr lvl="0" defTabSz="1172214">
              <a:lnSpc>
                <a:spcPct val="114000"/>
              </a:lnSpc>
              <a:spcBef>
                <a:spcPts val="600"/>
              </a:spcBef>
              <a:spcAft>
                <a:spcPts val="600"/>
              </a:spcAft>
            </a:pPr>
            <a:r>
              <a:rPr lang="en-US" sz="1800">
                <a:solidFill>
                  <a:srgbClr val="212121"/>
                </a:solidFill>
                <a:latin typeface="Segoe UI" panose="020B0502040204020203" pitchFamily="34" charset="0"/>
              </a:rPr>
              <a:t>Microsoft came to Affirma looking for support in their Voice of the Customer initiative. The goal was to capture qualitative customer sentiment and turn it into quantifiable, actionable insights. </a:t>
            </a:r>
          </a:p>
          <a:p>
            <a:pPr marL="298450" indent="-285750">
              <a:lnSpc>
                <a:spcPct val="110000"/>
              </a:lnSpc>
              <a:spcBef>
                <a:spcPts val="600"/>
              </a:spcBef>
              <a:spcAft>
                <a:spcPts val="600"/>
              </a:spcAft>
              <a:buSzPct val="100000"/>
              <a:buFont typeface="Arial" panose="020B0604020202020204" pitchFamily="34" charset="0"/>
              <a:buChar char="•"/>
            </a:pPr>
            <a:r>
              <a:rPr lang="en-US" sz="1800">
                <a:solidFill>
                  <a:srgbClr val="212121"/>
                </a:solidFill>
                <a:latin typeface="Segoe UI" panose="020B0502040204020203" pitchFamily="34" charset="0"/>
              </a:rPr>
              <a:t>The team developed a solution leveraging Azure Machine Learning, Power BI, and custom development. </a:t>
            </a:r>
          </a:p>
          <a:p>
            <a:pPr marL="298450" indent="-285750">
              <a:lnSpc>
                <a:spcPct val="110000"/>
              </a:lnSpc>
              <a:spcBef>
                <a:spcPts val="600"/>
              </a:spcBef>
              <a:spcAft>
                <a:spcPts val="600"/>
              </a:spcAft>
              <a:buSzPct val="100000"/>
              <a:buFont typeface="Arial" panose="020B0604020202020204" pitchFamily="34" charset="0"/>
              <a:buChar char="•"/>
            </a:pPr>
            <a:r>
              <a:rPr lang="en-US" sz="1800">
                <a:solidFill>
                  <a:srgbClr val="212121"/>
                </a:solidFill>
                <a:latin typeface="Segoe UI" panose="020B0502040204020203" pitchFamily="34" charset="0"/>
              </a:rPr>
              <a:t>The solution aggregates customer sentiment across chat data, survey verbatims, social media, and other data sources. </a:t>
            </a:r>
          </a:p>
          <a:p>
            <a:pPr marL="298450" indent="-285750">
              <a:lnSpc>
                <a:spcPct val="110000"/>
              </a:lnSpc>
              <a:spcBef>
                <a:spcPts val="600"/>
              </a:spcBef>
              <a:spcAft>
                <a:spcPts val="600"/>
              </a:spcAft>
              <a:buSzPct val="100000"/>
              <a:buFont typeface="Arial" panose="020B0604020202020204" pitchFamily="34" charset="0"/>
              <a:buChar char="•"/>
            </a:pPr>
            <a:r>
              <a:rPr lang="en-US" sz="1800">
                <a:solidFill>
                  <a:srgbClr val="212121"/>
                </a:solidFill>
                <a:latin typeface="Segoe UI" panose="020B0502040204020203" pitchFamily="34" charset="0"/>
              </a:rPr>
              <a:t>These insights are proactively applied across the business including; customer advocate training, product development, survey experiences and more.</a:t>
            </a:r>
          </a:p>
        </p:txBody>
      </p:sp>
      <p:pic>
        <p:nvPicPr>
          <p:cNvPr id="14" name="Picture 8" descr="http://www.psdeps.com/wp-content/uploads/New-Microsoft-2013-Logo-Vector.png">
            <a:extLst>
              <a:ext uri="{FF2B5EF4-FFF2-40B4-BE49-F238E27FC236}">
                <a16:creationId xmlns:a16="http://schemas.microsoft.com/office/drawing/2014/main" id="{AEE5A352-46B0-417F-B377-89129C99A9D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151" b="31476"/>
          <a:stretch/>
        </p:blipFill>
        <p:spPr bwMode="auto">
          <a:xfrm>
            <a:off x="575193" y="2798702"/>
            <a:ext cx="2582387" cy="7236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4F611C66-E318-C83B-67D1-05FCCDB8E74B}"/>
              </a:ext>
            </a:extLst>
          </p:cNvPr>
          <p:cNvGrpSpPr>
            <a:grpSpLocks noChangeAspect="1"/>
          </p:cNvGrpSpPr>
          <p:nvPr/>
        </p:nvGrpSpPr>
        <p:grpSpPr>
          <a:xfrm>
            <a:off x="7881143" y="3093130"/>
            <a:ext cx="6265439" cy="4060932"/>
            <a:chOff x="7842470" y="3259567"/>
            <a:chExt cx="6330730" cy="4103251"/>
          </a:xfrm>
        </p:grpSpPr>
        <p:pic>
          <p:nvPicPr>
            <p:cNvPr id="3" name="Picture 2">
              <a:extLst>
                <a:ext uri="{FF2B5EF4-FFF2-40B4-BE49-F238E27FC236}">
                  <a16:creationId xmlns:a16="http://schemas.microsoft.com/office/drawing/2014/main" id="{E90E8387-D046-4553-9B16-F80DD69761EC}"/>
                </a:ext>
              </a:extLst>
            </p:cNvPr>
            <p:cNvPicPr>
              <a:picLocks noChangeAspect="1"/>
            </p:cNvPicPr>
            <p:nvPr/>
          </p:nvPicPr>
          <p:blipFill>
            <a:blip r:embed="rId4"/>
            <a:stretch>
              <a:fillRect/>
            </a:stretch>
          </p:blipFill>
          <p:spPr>
            <a:xfrm>
              <a:off x="7842470" y="3259567"/>
              <a:ext cx="6330730" cy="4103251"/>
            </a:xfrm>
            <a:prstGeom prst="rect">
              <a:avLst/>
            </a:prstGeom>
          </p:spPr>
        </p:pic>
        <p:sp>
          <p:nvSpPr>
            <p:cNvPr id="13" name="Rectangle 12">
              <a:extLst>
                <a:ext uri="{FF2B5EF4-FFF2-40B4-BE49-F238E27FC236}">
                  <a16:creationId xmlns:a16="http://schemas.microsoft.com/office/drawing/2014/main" id="{5327C3E8-932B-4866-9D28-A6D17B167155}"/>
                </a:ext>
              </a:extLst>
            </p:cNvPr>
            <p:cNvSpPr/>
            <p:nvPr/>
          </p:nvSpPr>
          <p:spPr>
            <a:xfrm>
              <a:off x="13731824" y="3259567"/>
              <a:ext cx="441376" cy="2248348"/>
            </a:xfrm>
            <a:prstGeom prst="rect">
              <a:avLst/>
            </a:prstGeom>
            <a:solidFill>
              <a:srgbClr val="053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D64B85F7-7808-F2F9-A53D-22076DF46B61}"/>
              </a:ext>
            </a:extLst>
          </p:cNvPr>
          <p:cNvSpPr txBox="1"/>
          <p:nvPr/>
        </p:nvSpPr>
        <p:spPr>
          <a:xfrm>
            <a:off x="358541" y="1413070"/>
            <a:ext cx="13913318" cy="1015663"/>
          </a:xfrm>
          <a:prstGeom prst="rect">
            <a:avLst/>
          </a:prstGeom>
          <a:noFill/>
        </p:spPr>
        <p:txBody>
          <a:bodyPr wrap="square" rtlCol="0">
            <a:spAutoFit/>
          </a:bodyPr>
          <a:lstStyle/>
          <a:p>
            <a:pPr algn="ctr"/>
            <a:r>
              <a:rPr lang="en-US" sz="2000">
                <a:latin typeface="Segoe UI" panose="020B0502040204020203" pitchFamily="34" charset="0"/>
                <a:cs typeface="Segoe UI" panose="020B0502040204020203" pitchFamily="34" charset="0"/>
              </a:rPr>
              <a:t>Affirma partners with our clients to ensure we’re consistently learning from our support programs, our clients, and their customers, to drive innovation and process improvement. These are examples of technological solutions we’ve implemented with our clients to improve their customer experience. </a:t>
            </a:r>
          </a:p>
        </p:txBody>
      </p:sp>
      <p:sp>
        <p:nvSpPr>
          <p:cNvPr id="18" name="TextBox 17">
            <a:extLst>
              <a:ext uri="{FF2B5EF4-FFF2-40B4-BE49-F238E27FC236}">
                <a16:creationId xmlns:a16="http://schemas.microsoft.com/office/drawing/2014/main" id="{865585CF-EFE8-9910-70D6-FFD8447EC5D9}"/>
              </a:ext>
            </a:extLst>
          </p:cNvPr>
          <p:cNvSpPr txBox="1"/>
          <p:nvPr/>
        </p:nvSpPr>
        <p:spPr>
          <a:xfrm>
            <a:off x="3410767" y="2993191"/>
            <a:ext cx="3943952" cy="529119"/>
          </a:xfrm>
          <a:prstGeom prst="rect">
            <a:avLst/>
          </a:prstGeom>
          <a:noFill/>
        </p:spPr>
        <p:txBody>
          <a:bodyPr wrap="square">
            <a:spAutoFit/>
          </a:bodyPr>
          <a:lstStyle/>
          <a:p>
            <a:pPr marL="12700" marR="0" lvl="0" indent="0" defTabSz="1172261" rtl="0" eaLnBrk="1" fontAlgn="auto" latinLnBrk="0" hangingPunct="1">
              <a:lnSpc>
                <a:spcPct val="110000"/>
              </a:lnSpc>
              <a:spcBef>
                <a:spcPts val="0"/>
              </a:spcBef>
              <a:spcAft>
                <a:spcPts val="0"/>
              </a:spcAft>
              <a:buClr>
                <a:srgbClr val="F36F21"/>
              </a:buClr>
              <a:buSzPct val="75000"/>
              <a:buFontTx/>
              <a:buNone/>
              <a:tabLst/>
              <a:defRPr/>
            </a:pPr>
            <a:r>
              <a:rPr kumimoji="0" lang="en-US" sz="2800" b="1" i="0" u="none" strike="noStrike" kern="1200" cap="none" spc="0" normalizeH="0" baseline="0" noProof="0">
                <a:ln>
                  <a:noFill/>
                </a:ln>
                <a:solidFill>
                  <a:srgbClr val="777777"/>
                </a:solidFill>
                <a:effectLst/>
                <a:uLnTx/>
                <a:uFillTx/>
                <a:latin typeface="Segoe UI" panose="020B0502040204020203" pitchFamily="34" charset="0"/>
                <a:ea typeface="+mn-ea"/>
                <a:cs typeface="Segoe UI" panose="020B0502040204020203" pitchFamily="34" charset="0"/>
              </a:rPr>
              <a:t>Voice of the Customer</a:t>
            </a:r>
            <a:endParaRPr kumimoji="0" lang="en-US" sz="1800" b="0" i="0" u="none" strike="noStrike" kern="1200" cap="none" spc="0" normalizeH="0" baseline="0" noProof="0">
              <a:ln>
                <a:noFill/>
              </a:ln>
              <a:solidFill>
                <a:srgbClr val="777777"/>
              </a:solidFill>
              <a:effectLst/>
              <a:uLnTx/>
              <a:uFillTx/>
              <a:latin typeface="Segoe UI" panose="020B0502040204020203" pitchFamily="34" charset="0"/>
              <a:ea typeface="+mn-ea"/>
              <a:cs typeface="+mn-cs"/>
            </a:endParaRPr>
          </a:p>
        </p:txBody>
      </p:sp>
      <p:sp>
        <p:nvSpPr>
          <p:cNvPr id="8" name="Title 2">
            <a:extLst>
              <a:ext uri="{FF2B5EF4-FFF2-40B4-BE49-F238E27FC236}">
                <a16:creationId xmlns:a16="http://schemas.microsoft.com/office/drawing/2014/main" id="{3E904296-EB1D-9288-AD23-C1B5544D9612}"/>
              </a:ext>
            </a:extLst>
          </p:cNvPr>
          <p:cNvSpPr>
            <a:spLocks noGrp="1"/>
          </p:cNvSpPr>
          <p:nvPr>
            <p:ph type="title"/>
          </p:nvPr>
        </p:nvSpPr>
        <p:spPr>
          <a:xfrm>
            <a:off x="457200" y="274320"/>
            <a:ext cx="13716000" cy="640080"/>
          </a:xfrm>
        </p:spPr>
        <p:txBody>
          <a:bodyPr/>
          <a:lstStyle/>
          <a:p>
            <a:r>
              <a:rPr lang="en-US"/>
              <a:t>Innovation &amp; Improvement - Examples</a:t>
            </a:r>
          </a:p>
        </p:txBody>
      </p:sp>
    </p:spTree>
    <p:extLst>
      <p:ext uri="{BB962C8B-B14F-4D97-AF65-F5344CB8AC3E}">
        <p14:creationId xmlns:p14="http://schemas.microsoft.com/office/powerpoint/2010/main" val="424418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B85F7-7808-F2F9-A53D-22076DF46B61}"/>
              </a:ext>
            </a:extLst>
          </p:cNvPr>
          <p:cNvSpPr txBox="1"/>
          <p:nvPr/>
        </p:nvSpPr>
        <p:spPr>
          <a:xfrm>
            <a:off x="358541" y="1413070"/>
            <a:ext cx="13913318" cy="1015663"/>
          </a:xfrm>
          <a:prstGeom prst="rect">
            <a:avLst/>
          </a:prstGeom>
          <a:noFill/>
        </p:spPr>
        <p:txBody>
          <a:bodyPr wrap="square" rtlCol="0">
            <a:spAutoFit/>
          </a:bodyPr>
          <a:lstStyle/>
          <a:p>
            <a:pPr algn="ctr"/>
            <a:r>
              <a:rPr lang="en-US" sz="2000">
                <a:latin typeface="Segoe UI" panose="020B0502040204020203" pitchFamily="34" charset="0"/>
                <a:cs typeface="Segoe UI" panose="020B0502040204020203" pitchFamily="34" charset="0"/>
              </a:rPr>
              <a:t>Affirma partners with our clients to ensure we’re consistently learning from our support programs, our clients, and their customers, to drive innovation and process improvement. These are examples of technological solutions we’ve implemented with our clients to improve their customer experience. </a:t>
            </a:r>
          </a:p>
        </p:txBody>
      </p:sp>
      <p:sp>
        <p:nvSpPr>
          <p:cNvPr id="18" name="TextBox 17">
            <a:extLst>
              <a:ext uri="{FF2B5EF4-FFF2-40B4-BE49-F238E27FC236}">
                <a16:creationId xmlns:a16="http://schemas.microsoft.com/office/drawing/2014/main" id="{865585CF-EFE8-9910-70D6-FFD8447EC5D9}"/>
              </a:ext>
            </a:extLst>
          </p:cNvPr>
          <p:cNvSpPr txBox="1"/>
          <p:nvPr/>
        </p:nvSpPr>
        <p:spPr>
          <a:xfrm>
            <a:off x="10563670" y="2940229"/>
            <a:ext cx="3625300" cy="529119"/>
          </a:xfrm>
          <a:prstGeom prst="rect">
            <a:avLst/>
          </a:prstGeom>
          <a:noFill/>
        </p:spPr>
        <p:txBody>
          <a:bodyPr wrap="square">
            <a:spAutoFit/>
          </a:bodyPr>
          <a:lstStyle/>
          <a:p>
            <a:pPr marL="12700" marR="0" lvl="0" indent="0" defTabSz="1172261" rtl="0" eaLnBrk="1" fontAlgn="auto" latinLnBrk="0" hangingPunct="1">
              <a:lnSpc>
                <a:spcPct val="110000"/>
              </a:lnSpc>
              <a:spcBef>
                <a:spcPts val="0"/>
              </a:spcBef>
              <a:spcAft>
                <a:spcPts val="0"/>
              </a:spcAft>
              <a:buClr>
                <a:srgbClr val="F36F21"/>
              </a:buClr>
              <a:buSzPct val="75000"/>
              <a:buFontTx/>
              <a:buNone/>
              <a:tabLst/>
              <a:defRPr/>
            </a:pPr>
            <a:r>
              <a:rPr kumimoji="0" lang="en-US" sz="2800" b="1" i="0" u="none" strike="noStrike" kern="1200" cap="none" spc="0" normalizeH="0" baseline="0" noProof="0">
                <a:ln>
                  <a:noFill/>
                </a:ln>
                <a:solidFill>
                  <a:srgbClr val="003A63"/>
                </a:solidFill>
                <a:effectLst/>
                <a:uLnTx/>
                <a:uFillTx/>
                <a:latin typeface="Segoe UI" panose="020B0502040204020203" pitchFamily="34" charset="0"/>
                <a:ea typeface="+mn-ea"/>
                <a:cs typeface="Segoe UI" panose="020B0502040204020203" pitchFamily="34" charset="0"/>
              </a:rPr>
              <a:t>Website AI Chat Bot</a:t>
            </a:r>
            <a:endParaRPr kumimoji="0" lang="en-US" sz="1800" b="0" i="0" u="none" strike="noStrike" kern="1200" cap="none" spc="0" normalizeH="0" baseline="0" noProof="0">
              <a:ln>
                <a:noFill/>
              </a:ln>
              <a:solidFill>
                <a:srgbClr val="003A63"/>
              </a:solidFill>
              <a:effectLst/>
              <a:uLnTx/>
              <a:uFillTx/>
              <a:latin typeface="Segoe UI" panose="020B0502040204020203" pitchFamily="34" charset="0"/>
              <a:ea typeface="+mn-ea"/>
              <a:cs typeface="+mn-cs"/>
            </a:endParaRPr>
          </a:p>
        </p:txBody>
      </p:sp>
      <p:pic>
        <p:nvPicPr>
          <p:cNvPr id="5" name="Picture 2" descr="Related image">
            <a:extLst>
              <a:ext uri="{FF2B5EF4-FFF2-40B4-BE49-F238E27FC236}">
                <a16:creationId xmlns:a16="http://schemas.microsoft.com/office/drawing/2014/main" id="{7F4712BA-9734-6BD2-B18F-E938B8147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9274" y="2772044"/>
            <a:ext cx="2078668" cy="5949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AA114-2E94-BF70-0A16-F1BB792A9EAA}"/>
              </a:ext>
            </a:extLst>
          </p:cNvPr>
          <p:cNvSpPr txBox="1"/>
          <p:nvPr/>
        </p:nvSpPr>
        <p:spPr>
          <a:xfrm>
            <a:off x="8280774" y="3527911"/>
            <a:ext cx="6137870" cy="3847143"/>
          </a:xfrm>
          <a:prstGeom prst="rect">
            <a:avLst/>
          </a:prstGeom>
          <a:noFill/>
        </p:spPr>
        <p:txBody>
          <a:bodyPr wrap="square" rtlCol="0">
            <a:spAutoFit/>
          </a:bodyPr>
          <a:lstStyle/>
          <a:p>
            <a:pPr>
              <a:lnSpc>
                <a:spcPct val="114000"/>
              </a:lnSpc>
              <a:spcBef>
                <a:spcPts val="600"/>
              </a:spcBef>
              <a:spcAft>
                <a:spcPts val="600"/>
              </a:spcAft>
            </a:pPr>
            <a:r>
              <a:rPr lang="en-US" sz="1800">
                <a:latin typeface="Segoe UI" panose="020B0502040204020203" pitchFamily="34" charset="0"/>
                <a:cs typeface="Segoe UI" panose="020B0502040204020203" pitchFamily="34" charset="0"/>
              </a:rPr>
              <a:t>Alorica came to Affirma for support in developing an AI-powered chat bot experience for their customers who interact with their website, to answer questions and guide visitors to the right information. </a:t>
            </a:r>
          </a:p>
          <a:p>
            <a:pPr>
              <a:lnSpc>
                <a:spcPct val="114000"/>
              </a:lnSpc>
              <a:spcBef>
                <a:spcPts val="600"/>
              </a:spcBef>
              <a:spcAft>
                <a:spcPts val="600"/>
              </a:spcAft>
            </a:pPr>
            <a:r>
              <a:rPr lang="en-US" sz="1800">
                <a:latin typeface="Segoe UI" panose="020B0502040204020203" pitchFamily="34" charset="0"/>
                <a:cs typeface="Segoe UI" panose="020B0502040204020203" pitchFamily="34" charset="0"/>
              </a:rPr>
              <a:t>Affirma developed Python tools to ingest and understand the client’s data set, including website contents and company documents. These tools converted the data into chunk storage where inputs could be fuzzy-searched. </a:t>
            </a:r>
          </a:p>
          <a:p>
            <a:pPr>
              <a:lnSpc>
                <a:spcPct val="114000"/>
              </a:lnSpc>
              <a:spcBef>
                <a:spcPts val="600"/>
              </a:spcBef>
              <a:spcAft>
                <a:spcPts val="600"/>
              </a:spcAft>
            </a:pPr>
            <a:r>
              <a:rPr lang="en-US" sz="1800">
                <a:solidFill>
                  <a:prstClr val="black"/>
                </a:solidFill>
                <a:latin typeface="Segoe UI" panose="020B0502040204020203" pitchFamily="34" charset="0"/>
                <a:cs typeface="Segoe UI" panose="020B0502040204020203" pitchFamily="34" charset="0"/>
              </a:rPr>
              <a:t>The f</a:t>
            </a:r>
            <a:r>
              <a:rPr kumimoji="0" lang="en-US" sz="1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ront</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-end chat bot widgets were developed to be embedded on any HTML page, supporting both text and audio input/output using state of the art AI text-to-speech. </a:t>
            </a:r>
          </a:p>
        </p:txBody>
      </p:sp>
      <p:pic>
        <p:nvPicPr>
          <p:cNvPr id="3" name="Picture 2">
            <a:extLst>
              <a:ext uri="{FF2B5EF4-FFF2-40B4-BE49-F238E27FC236}">
                <a16:creationId xmlns:a16="http://schemas.microsoft.com/office/drawing/2014/main" id="{2FE83FB2-B2E9-6D46-1714-6E1C5DB956CA}"/>
              </a:ext>
            </a:extLst>
          </p:cNvPr>
          <p:cNvPicPr>
            <a:picLocks noChangeAspect="1"/>
          </p:cNvPicPr>
          <p:nvPr/>
        </p:nvPicPr>
        <p:blipFill rotWithShape="1">
          <a:blip r:embed="rId4"/>
          <a:srcRect l="11727" b="5128"/>
          <a:stretch/>
        </p:blipFill>
        <p:spPr>
          <a:xfrm>
            <a:off x="0" y="2808361"/>
            <a:ext cx="8422193" cy="5286486"/>
          </a:xfrm>
          <a:prstGeom prst="rect">
            <a:avLst/>
          </a:prstGeom>
        </p:spPr>
      </p:pic>
      <p:sp>
        <p:nvSpPr>
          <p:cNvPr id="11" name="Title 2">
            <a:extLst>
              <a:ext uri="{FF2B5EF4-FFF2-40B4-BE49-F238E27FC236}">
                <a16:creationId xmlns:a16="http://schemas.microsoft.com/office/drawing/2014/main" id="{32FD3622-D2A7-0CC6-0BBE-B069F9D48565}"/>
              </a:ext>
            </a:extLst>
          </p:cNvPr>
          <p:cNvSpPr>
            <a:spLocks noGrp="1"/>
          </p:cNvSpPr>
          <p:nvPr>
            <p:ph type="title"/>
          </p:nvPr>
        </p:nvSpPr>
        <p:spPr>
          <a:xfrm>
            <a:off x="457200" y="274320"/>
            <a:ext cx="13716000" cy="640080"/>
          </a:xfrm>
        </p:spPr>
        <p:txBody>
          <a:bodyPr/>
          <a:lstStyle/>
          <a:p>
            <a:r>
              <a:rPr lang="en-US"/>
              <a:t>Innovation &amp; Improvement - Examples</a:t>
            </a:r>
          </a:p>
        </p:txBody>
      </p:sp>
    </p:spTree>
    <p:extLst>
      <p:ext uri="{BB962C8B-B14F-4D97-AF65-F5344CB8AC3E}">
        <p14:creationId xmlns:p14="http://schemas.microsoft.com/office/powerpoint/2010/main" val="4179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Meta - Outsourced Recruiting Team</a:t>
            </a:r>
          </a:p>
        </p:txBody>
      </p:sp>
      <p:sp>
        <p:nvSpPr>
          <p:cNvPr id="10" name="TextBox 9">
            <a:extLst>
              <a:ext uri="{FF2B5EF4-FFF2-40B4-BE49-F238E27FC236}">
                <a16:creationId xmlns:a16="http://schemas.microsoft.com/office/drawing/2014/main" id="{7D2F2B66-DDE5-4864-A22D-CB25B97C1045}"/>
              </a:ext>
            </a:extLst>
          </p:cNvPr>
          <p:cNvSpPr txBox="1"/>
          <p:nvPr/>
        </p:nvSpPr>
        <p:spPr>
          <a:xfrm>
            <a:off x="457200" y="1534190"/>
            <a:ext cx="8027043" cy="6093976"/>
          </a:xfrm>
          <a:prstGeom prst="rect">
            <a:avLst/>
          </a:prstGeom>
          <a:noFill/>
        </p:spPr>
        <p:txBody>
          <a:bodyPr wrap="square" rtlCol="0">
            <a:spAutoFit/>
          </a:bodyPr>
          <a:lstStyle/>
          <a:p>
            <a:pPr lvl="0"/>
            <a:r>
              <a:rPr lang="en-US" sz="3200" b="1">
                <a:solidFill>
                  <a:srgbClr val="0096A9"/>
                </a:solidFill>
                <a:latin typeface="Segoe UI" panose="020B0502040204020203" pitchFamily="34" charset="0"/>
                <a:ea typeface="Calibri" panose="020F0502020204030204" pitchFamily="34" charset="0"/>
                <a:cs typeface="Segoe UI" panose="020B0502040204020203" pitchFamily="34" charset="0"/>
              </a:rPr>
              <a:t>Ongoing Partnership</a:t>
            </a:r>
            <a:endParaRPr lang="en-US" sz="2000">
              <a:latin typeface="Segoe UI" panose="020B0502040204020203" pitchFamily="34" charset="0"/>
              <a:cs typeface="Segoe UI" panose="020B0502040204020203" pitchFamily="34" charset="0"/>
            </a:endParaRPr>
          </a:p>
          <a:p>
            <a:pPr marL="285750" indent="-285750">
              <a:spcBef>
                <a:spcPts val="12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Partner with Meta Reality Labs (RL) UX researchers to define scope, timeline, and recruiting specifications. </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Manage end-to-end participant recruiting process for multiple RL UX Research projects, including sourcing, screening, distributing, and collecting NDAs, scheduling, processing compensation.</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Work as Subject Matter Experts to define eligibility requirements to create screener questions to pull a targeted pool of candidates for UX researchers.</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Work with a broad range of participant pools including but not limited to; end users, Developers, Creators, Workplace End Users, Managed and Unmanaged Customers.</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Recruit from a wide variety of end users from Facebook, Instagram, and Oculus populations.</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Coordinate logistics for the quality participant experience and ensure all necessary legal, compliance, and financial obligations are met.</a:t>
            </a:r>
          </a:p>
          <a:p>
            <a:pPr marL="285750" indent="-285750">
              <a:spcBef>
                <a:spcPts val="600"/>
              </a:spcBef>
              <a:spcAft>
                <a:spcPts val="600"/>
              </a:spcAft>
              <a:buFont typeface="Arial" panose="020B0604020202020204" pitchFamily="34" charset="0"/>
              <a:buChar char="•"/>
            </a:pPr>
            <a:r>
              <a:rPr lang="en-US" sz="1800">
                <a:latin typeface="Segoe UI" panose="020B0502040204020203" pitchFamily="34" charset="0"/>
                <a:cs typeface="Segoe UI" panose="020B0502040204020203" pitchFamily="34" charset="0"/>
              </a:rPr>
              <a:t>Serve as a primary point of contact for participants regarding research participation logistics.</a:t>
            </a:r>
          </a:p>
        </p:txBody>
      </p:sp>
      <p:sp>
        <p:nvSpPr>
          <p:cNvPr id="11" name="Rectangle 10">
            <a:extLst>
              <a:ext uri="{FF2B5EF4-FFF2-40B4-BE49-F238E27FC236}">
                <a16:creationId xmlns:a16="http://schemas.microsoft.com/office/drawing/2014/main" id="{33392E77-EB89-4D4D-9F34-762A2B9788B5}"/>
              </a:ext>
            </a:extLst>
          </p:cNvPr>
          <p:cNvSpPr/>
          <p:nvPr/>
        </p:nvSpPr>
        <p:spPr>
          <a:xfrm>
            <a:off x="12899571" y="7628166"/>
            <a:ext cx="957943" cy="32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oup of people posing for a photo">
            <a:extLst>
              <a:ext uri="{FF2B5EF4-FFF2-40B4-BE49-F238E27FC236}">
                <a16:creationId xmlns:a16="http://schemas.microsoft.com/office/drawing/2014/main" id="{5232BC09-B714-F3DE-D126-A102D031A5AF}"/>
              </a:ext>
            </a:extLst>
          </p:cNvPr>
          <p:cNvPicPr>
            <a:picLocks noChangeAspect="1"/>
          </p:cNvPicPr>
          <p:nvPr/>
        </p:nvPicPr>
        <p:blipFill rotWithShape="1">
          <a:blip r:embed="rId3"/>
          <a:srcRect l="38712" r="5920"/>
          <a:stretch/>
        </p:blipFill>
        <p:spPr>
          <a:xfrm>
            <a:off x="9221909" y="1199478"/>
            <a:ext cx="5408491" cy="7030123"/>
          </a:xfrm>
          <a:prstGeom prst="rect">
            <a:avLst/>
          </a:prstGeom>
        </p:spPr>
      </p:pic>
      <p:pic>
        <p:nvPicPr>
          <p:cNvPr id="7" name="Picture 6">
            <a:extLst>
              <a:ext uri="{FF2B5EF4-FFF2-40B4-BE49-F238E27FC236}">
                <a16:creationId xmlns:a16="http://schemas.microsoft.com/office/drawing/2014/main" id="{CAA40C83-6625-34DA-B5E2-E236391FB0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9638" y="1534190"/>
            <a:ext cx="3303562" cy="66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E5B11C-828F-4C5C-B85E-B58A576D7718}"/>
              </a:ext>
            </a:extLst>
          </p:cNvPr>
          <p:cNvSpPr>
            <a:spLocks noGrp="1"/>
          </p:cNvSpPr>
          <p:nvPr>
            <p:ph type="title"/>
          </p:nvPr>
        </p:nvSpPr>
        <p:spPr>
          <a:xfrm>
            <a:off x="1065839" y="3509936"/>
            <a:ext cx="13446435" cy="1075862"/>
          </a:xfrm>
        </p:spPr>
        <p:txBody>
          <a:bodyPr/>
          <a:lstStyle/>
          <a:p>
            <a:r>
              <a:rPr lang="en-US"/>
              <a:t>Thank You</a:t>
            </a:r>
          </a:p>
        </p:txBody>
      </p:sp>
    </p:spTree>
    <p:extLst>
      <p:ext uri="{BB962C8B-B14F-4D97-AF65-F5344CB8AC3E}">
        <p14:creationId xmlns:p14="http://schemas.microsoft.com/office/powerpoint/2010/main" val="1575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AB49-0687-42D1-BB44-34FBE8B9F7AE}"/>
              </a:ext>
            </a:extLst>
          </p:cNvPr>
          <p:cNvSpPr>
            <a:spLocks noGrp="1"/>
          </p:cNvSpPr>
          <p:nvPr>
            <p:ph type="title"/>
          </p:nvPr>
        </p:nvSpPr>
        <p:spPr/>
        <p:txBody>
          <a:bodyPr/>
          <a:lstStyle/>
          <a:p>
            <a:r>
              <a:rPr lang="en-US" dirty="0"/>
              <a:t>Company Background - Our Clients</a:t>
            </a:r>
            <a:endParaRPr lang="en-US" b="1" dirty="0">
              <a:latin typeface="Poppins" panose="00000500000000000000" pitchFamily="2" charset="0"/>
              <a:cs typeface="Poppins" panose="00000500000000000000" pitchFamily="2" charset="0"/>
            </a:endParaRPr>
          </a:p>
        </p:txBody>
      </p:sp>
      <p:pic>
        <p:nvPicPr>
          <p:cNvPr id="4" name="Picture 2">
            <a:extLst>
              <a:ext uri="{FF2B5EF4-FFF2-40B4-BE49-F238E27FC236}">
                <a16:creationId xmlns:a16="http://schemas.microsoft.com/office/drawing/2014/main" id="{C0972A5D-7769-6686-FC52-7D01AF3B9F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111" y="6871359"/>
            <a:ext cx="3580682" cy="723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Kaiser-Permanente-Logo - Align Chiropractic">
            <a:extLst>
              <a:ext uri="{FF2B5EF4-FFF2-40B4-BE49-F238E27FC236}">
                <a16:creationId xmlns:a16="http://schemas.microsoft.com/office/drawing/2014/main" id="{E9895244-29A8-398A-806B-16F16D0F70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120" y="6516149"/>
            <a:ext cx="3580683" cy="10766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http://www.psdeps.com/wp-content/uploads/New-Microsoft-2013-Logo-Vector.png">
            <a:extLst>
              <a:ext uri="{FF2B5EF4-FFF2-40B4-BE49-F238E27FC236}">
                <a16:creationId xmlns:a16="http://schemas.microsoft.com/office/drawing/2014/main" id="{DAB1DA46-96EF-48B3-1F98-AA7009623F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982" y="1248453"/>
            <a:ext cx="3378959" cy="2234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s://upload.wikimedia.org/wikipedia/commons/thumb/6/62/Amazon.com-Logo.svg/2000px-Amazon.com-Logo.svg.png">
            <a:extLst>
              <a:ext uri="{FF2B5EF4-FFF2-40B4-BE49-F238E27FC236}">
                <a16:creationId xmlns:a16="http://schemas.microsoft.com/office/drawing/2014/main" id="{F75F61A7-1F57-7A60-E59D-3A03ECBB18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6373"/>
          <a:stretch/>
        </p:blipFill>
        <p:spPr bwMode="auto">
          <a:xfrm>
            <a:off x="10422218" y="1913525"/>
            <a:ext cx="2855567" cy="9043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6B2648B4-3A94-F898-98CC-72310CEDBA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1820" y="1895603"/>
            <a:ext cx="2778912" cy="9401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2E4EB354-648F-0D21-8BBD-530F92AE02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1680" y="3572707"/>
            <a:ext cx="3303562" cy="6660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ls Fargo – Impact NW">
            <a:extLst>
              <a:ext uri="{FF2B5EF4-FFF2-40B4-BE49-F238E27FC236}">
                <a16:creationId xmlns:a16="http://schemas.microsoft.com/office/drawing/2014/main" id="{39DE0584-4437-6F01-881B-E419CA32FA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509" y="5031093"/>
            <a:ext cx="3479905" cy="1023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logo&#10;&#10;AI-generated content may be incorrect.">
            <a:extLst>
              <a:ext uri="{FF2B5EF4-FFF2-40B4-BE49-F238E27FC236}">
                <a16:creationId xmlns:a16="http://schemas.microsoft.com/office/drawing/2014/main" id="{023771F9-9CAE-9C0C-2E5E-DDB5AA9186E5}"/>
              </a:ext>
            </a:extLst>
          </p:cNvPr>
          <p:cNvPicPr>
            <a:picLocks noChangeAspect="1"/>
          </p:cNvPicPr>
          <p:nvPr/>
        </p:nvPicPr>
        <p:blipFill>
          <a:blip r:embed="rId10"/>
          <a:stretch>
            <a:fillRect/>
          </a:stretch>
        </p:blipFill>
        <p:spPr>
          <a:xfrm>
            <a:off x="5925480" y="3278109"/>
            <a:ext cx="2779441" cy="1249633"/>
          </a:xfrm>
          <a:prstGeom prst="rect">
            <a:avLst/>
          </a:prstGeom>
        </p:spPr>
      </p:pic>
      <p:pic>
        <p:nvPicPr>
          <p:cNvPr id="11" name="Picture 10" descr="A blue and white logo&#10;&#10;AI-generated content may be incorrect.">
            <a:extLst>
              <a:ext uri="{FF2B5EF4-FFF2-40B4-BE49-F238E27FC236}">
                <a16:creationId xmlns:a16="http://schemas.microsoft.com/office/drawing/2014/main" id="{2ABF7BA3-F41E-CF0E-6183-7718E458E26E}"/>
              </a:ext>
            </a:extLst>
          </p:cNvPr>
          <p:cNvPicPr>
            <a:picLocks noChangeAspect="1"/>
          </p:cNvPicPr>
          <p:nvPr/>
        </p:nvPicPr>
        <p:blipFill>
          <a:blip r:embed="rId11"/>
          <a:stretch>
            <a:fillRect/>
          </a:stretch>
        </p:blipFill>
        <p:spPr>
          <a:xfrm>
            <a:off x="10418492" y="5172307"/>
            <a:ext cx="2781300" cy="762000"/>
          </a:xfrm>
          <a:prstGeom prst="rect">
            <a:avLst/>
          </a:prstGeom>
        </p:spPr>
      </p:pic>
      <p:pic>
        <p:nvPicPr>
          <p:cNvPr id="12" name="Picture 11" descr="A logo for a health company&#10;&#10;AI-generated content may be incorrect.">
            <a:extLst>
              <a:ext uri="{FF2B5EF4-FFF2-40B4-BE49-F238E27FC236}">
                <a16:creationId xmlns:a16="http://schemas.microsoft.com/office/drawing/2014/main" id="{D3855FA9-D9C7-8F89-16EE-66564BD3CBDF}"/>
              </a:ext>
            </a:extLst>
          </p:cNvPr>
          <p:cNvPicPr>
            <a:picLocks noChangeAspect="1"/>
          </p:cNvPicPr>
          <p:nvPr/>
        </p:nvPicPr>
        <p:blipFill>
          <a:blip r:embed="rId12"/>
          <a:stretch>
            <a:fillRect/>
          </a:stretch>
        </p:blipFill>
        <p:spPr>
          <a:xfrm>
            <a:off x="10752216" y="6233531"/>
            <a:ext cx="2125004" cy="1360449"/>
          </a:xfrm>
          <a:prstGeom prst="rect">
            <a:avLst/>
          </a:prstGeom>
        </p:spPr>
      </p:pic>
      <p:pic>
        <p:nvPicPr>
          <p:cNvPr id="16" name="Picture 15" descr="A logo for a company&#10;&#10;AI-generated content may be incorrect.">
            <a:extLst>
              <a:ext uri="{FF2B5EF4-FFF2-40B4-BE49-F238E27FC236}">
                <a16:creationId xmlns:a16="http://schemas.microsoft.com/office/drawing/2014/main" id="{3C16A774-3C15-C269-3DA2-F5A286BF8A45}"/>
              </a:ext>
            </a:extLst>
          </p:cNvPr>
          <p:cNvPicPr>
            <a:picLocks noChangeAspect="1"/>
          </p:cNvPicPr>
          <p:nvPr/>
        </p:nvPicPr>
        <p:blipFill>
          <a:blip r:embed="rId13"/>
          <a:stretch>
            <a:fillRect/>
          </a:stretch>
        </p:blipFill>
        <p:spPr>
          <a:xfrm>
            <a:off x="6517074" y="4731253"/>
            <a:ext cx="1596250" cy="1499142"/>
          </a:xfrm>
          <a:prstGeom prst="rect">
            <a:avLst/>
          </a:prstGeom>
        </p:spPr>
      </p:pic>
      <p:pic>
        <p:nvPicPr>
          <p:cNvPr id="1026" name="Picture 2" descr="Solarity Credit Union | Banks">
            <a:extLst>
              <a:ext uri="{FF2B5EF4-FFF2-40B4-BE49-F238E27FC236}">
                <a16:creationId xmlns:a16="http://schemas.microsoft.com/office/drawing/2014/main" id="{4D13C190-1BBA-C35F-08A1-50AA3D72B95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43422" y="3432680"/>
            <a:ext cx="3013157" cy="112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2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2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3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3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0E301-8522-41A7-85A3-7394447CF1FE}"/>
              </a:ext>
            </a:extLst>
          </p:cNvPr>
          <p:cNvSpPr>
            <a:spLocks noGrp="1"/>
          </p:cNvSpPr>
          <p:nvPr>
            <p:ph type="title"/>
          </p:nvPr>
        </p:nvSpPr>
        <p:spPr/>
        <p:txBody>
          <a:bodyPr/>
          <a:lstStyle/>
          <a:p>
            <a:r>
              <a:rPr lang="en-US"/>
              <a:t>Company Background - Business Units &amp; Services</a:t>
            </a:r>
          </a:p>
        </p:txBody>
      </p:sp>
      <p:sp>
        <p:nvSpPr>
          <p:cNvPr id="7" name="Rectangle 6">
            <a:extLst>
              <a:ext uri="{FF2B5EF4-FFF2-40B4-BE49-F238E27FC236}">
                <a16:creationId xmlns:a16="http://schemas.microsoft.com/office/drawing/2014/main" id="{CADAD68A-4CF9-4D6B-89CA-E7B1231A6562}"/>
              </a:ext>
            </a:extLst>
          </p:cNvPr>
          <p:cNvSpPr/>
          <p:nvPr/>
        </p:nvSpPr>
        <p:spPr>
          <a:xfrm>
            <a:off x="517509" y="4805190"/>
            <a:ext cx="3895604" cy="2539478"/>
          </a:xfrm>
          <a:prstGeom prst="rect">
            <a:avLst/>
          </a:prstGeom>
        </p:spPr>
        <p:txBody>
          <a:bodyPr wrap="square">
            <a:spAutoFit/>
          </a:bodyPr>
          <a:lstStyle/>
          <a:p>
            <a:pPr lvl="0" algn="ctr"/>
            <a:r>
              <a:rPr lang="en-US" sz="3600">
                <a:solidFill>
                  <a:srgbClr val="0096A9"/>
                </a:solidFill>
                <a:latin typeface="Segoe UI Light"/>
                <a:ea typeface="+mj-ea"/>
                <a:cs typeface="+mj-cs"/>
              </a:rPr>
              <a:t>Modern Workplace</a:t>
            </a:r>
          </a:p>
          <a:p>
            <a:pPr algn="ctr">
              <a:lnSpc>
                <a:spcPct val="200000"/>
              </a:lnSpc>
            </a:pPr>
            <a:r>
              <a:rPr lang="en-US" sz="1400">
                <a:latin typeface="Segoe UI" panose="020B0502040204020203" pitchFamily="34" charset="0"/>
                <a:ea typeface="Calibri" panose="020F0502020204030204" pitchFamily="34" charset="0"/>
                <a:cs typeface="Segoe UI Semilight" panose="020B0402040204020203" pitchFamily="34" charset="0"/>
              </a:rPr>
              <a:t> </a:t>
            </a:r>
            <a:r>
              <a:rPr lang="en-US" sz="1600">
                <a:latin typeface="Segoe UI" panose="020B0502040204020203" pitchFamily="34" charset="0"/>
                <a:ea typeface="Calibri" panose="020F0502020204030204" pitchFamily="34" charset="0"/>
                <a:cs typeface="Segoe UI Semilight" panose="020B0402040204020203" pitchFamily="34" charset="0"/>
              </a:rPr>
              <a:t>Microsoft SharePoint &amp; Teams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Document Management</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Business Process Automation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Corporate Communications</a:t>
            </a:r>
            <a:endParaRPr lang="en-US" sz="1400">
              <a:latin typeface="Segoe UI" panose="020B0502040204020203" pitchFamily="34" charset="0"/>
              <a:ea typeface="Calibri" panose="020F0502020204030204"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843AC217-2902-4D10-9D08-BE53DD2433C9}"/>
              </a:ext>
            </a:extLst>
          </p:cNvPr>
          <p:cNvSpPr/>
          <p:nvPr/>
        </p:nvSpPr>
        <p:spPr>
          <a:xfrm>
            <a:off x="4103500" y="4809436"/>
            <a:ext cx="3385699" cy="2979918"/>
          </a:xfrm>
          <a:prstGeom prst="rect">
            <a:avLst/>
          </a:prstGeom>
        </p:spPr>
        <p:txBody>
          <a:bodyPr wrap="square">
            <a:spAutoFit/>
          </a:bodyPr>
          <a:lstStyle/>
          <a:p>
            <a:pPr lvl="0" algn="ctr"/>
            <a:r>
              <a:rPr lang="en-US" sz="3600">
                <a:solidFill>
                  <a:srgbClr val="0096A9"/>
                </a:solidFill>
                <a:latin typeface="Segoe UI Light"/>
                <a:ea typeface="+mj-ea"/>
                <a:cs typeface="+mj-cs"/>
              </a:rPr>
              <a:t>Design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User Experience Design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Visual Design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Rapid Prototyping</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Journey Mapping</a:t>
            </a:r>
          </a:p>
          <a:p>
            <a:pPr algn="ctr">
              <a:lnSpc>
                <a:spcPct val="200000"/>
              </a:lnSpc>
            </a:pPr>
            <a:endParaRPr lang="en-US" sz="1400">
              <a:latin typeface="Segoe UI" panose="020B0502040204020203" pitchFamily="34" charset="0"/>
              <a:ea typeface="Calibri" panose="020F0502020204030204"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4070721D-58BE-4D30-8159-AB485BDB5961}"/>
              </a:ext>
            </a:extLst>
          </p:cNvPr>
          <p:cNvSpPr/>
          <p:nvPr/>
        </p:nvSpPr>
        <p:spPr>
          <a:xfrm>
            <a:off x="7372337" y="1670870"/>
            <a:ext cx="3403304" cy="2539478"/>
          </a:xfrm>
          <a:prstGeom prst="rect">
            <a:avLst/>
          </a:prstGeom>
        </p:spPr>
        <p:txBody>
          <a:bodyPr wrap="square">
            <a:spAutoFit/>
          </a:bodyPr>
          <a:lstStyle/>
          <a:p>
            <a:pPr lvl="0" algn="ctr"/>
            <a:r>
              <a:rPr lang="en-US" sz="3600">
                <a:solidFill>
                  <a:srgbClr val="0096A9"/>
                </a:solidFill>
                <a:latin typeface="Segoe UI Light"/>
                <a:ea typeface="+mj-ea"/>
                <a:cs typeface="+mj-cs"/>
              </a:rPr>
              <a:t>Data &amp; Analytics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AI &amp; Machine Learning </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Reporting &amp; Analytics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Data Visualization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Data Warehousing</a:t>
            </a:r>
          </a:p>
        </p:txBody>
      </p:sp>
      <p:sp>
        <p:nvSpPr>
          <p:cNvPr id="14" name="Rectangle 13">
            <a:extLst>
              <a:ext uri="{FF2B5EF4-FFF2-40B4-BE49-F238E27FC236}">
                <a16:creationId xmlns:a16="http://schemas.microsoft.com/office/drawing/2014/main" id="{985AD8D6-D6A1-4AA6-A687-08CB86BADD52}"/>
              </a:ext>
            </a:extLst>
          </p:cNvPr>
          <p:cNvSpPr/>
          <p:nvPr/>
        </p:nvSpPr>
        <p:spPr>
          <a:xfrm>
            <a:off x="10745664" y="4802778"/>
            <a:ext cx="3594837" cy="2539478"/>
          </a:xfrm>
          <a:prstGeom prst="rect">
            <a:avLst/>
          </a:prstGeom>
        </p:spPr>
        <p:txBody>
          <a:bodyPr wrap="square">
            <a:spAutoFit/>
          </a:bodyPr>
          <a:lstStyle/>
          <a:p>
            <a:pPr algn="ctr"/>
            <a:r>
              <a:rPr lang="en-US" sz="3600">
                <a:solidFill>
                  <a:srgbClr val="0096A9"/>
                </a:solidFill>
                <a:latin typeface="Segoe UI Light"/>
                <a:ea typeface="+mj-ea"/>
                <a:cs typeface="+mj-cs"/>
              </a:rPr>
              <a:t>CRM</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Salesforce</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Dynamics 365</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HubSpot</a:t>
            </a:r>
          </a:p>
          <a:p>
            <a:pPr algn="ctr">
              <a:lnSpc>
                <a:spcPct val="200000"/>
              </a:lnSpc>
            </a:pPr>
            <a:r>
              <a:rPr lang="en-US" sz="1600" err="1">
                <a:latin typeface="Segoe UI" panose="020B0502040204020203" pitchFamily="34" charset="0"/>
                <a:ea typeface="Calibri" panose="020F0502020204030204" pitchFamily="34" charset="0"/>
                <a:cs typeface="Segoe UI Semilight" panose="020B0402040204020203" pitchFamily="34" charset="0"/>
              </a:rPr>
              <a:t>Marketo</a:t>
            </a:r>
            <a:endParaRPr lang="en-US" sz="1600">
              <a:latin typeface="Segoe UI" panose="020B0502040204020203" pitchFamily="34" charset="0"/>
              <a:ea typeface="Calibri" panose="020F0502020204030204"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791CAADF-291C-42E9-A42C-7B9A258C51DC}"/>
              </a:ext>
            </a:extLst>
          </p:cNvPr>
          <p:cNvSpPr/>
          <p:nvPr/>
        </p:nvSpPr>
        <p:spPr>
          <a:xfrm>
            <a:off x="4165824" y="1668436"/>
            <a:ext cx="3149377" cy="2539478"/>
          </a:xfrm>
          <a:prstGeom prst="rect">
            <a:avLst/>
          </a:prstGeom>
        </p:spPr>
        <p:txBody>
          <a:bodyPr wrap="square">
            <a:spAutoFit/>
          </a:bodyPr>
          <a:lstStyle/>
          <a:p>
            <a:pPr lvl="0" algn="ctr"/>
            <a:r>
              <a:rPr lang="en-US" sz="3600">
                <a:solidFill>
                  <a:srgbClr val="0096A9"/>
                </a:solidFill>
                <a:latin typeface="Segoe UI Light"/>
                <a:ea typeface="+mj-ea"/>
                <a:cs typeface="+mj-cs"/>
              </a:rPr>
              <a:t>Technology</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Content Management Systems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Web &amp; Mobile Applications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Systems Integration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Line of Business Applications</a:t>
            </a:r>
          </a:p>
        </p:txBody>
      </p:sp>
      <p:sp>
        <p:nvSpPr>
          <p:cNvPr id="9" name="Rectangle 8">
            <a:extLst>
              <a:ext uri="{FF2B5EF4-FFF2-40B4-BE49-F238E27FC236}">
                <a16:creationId xmlns:a16="http://schemas.microsoft.com/office/drawing/2014/main" id="{C6B2D44D-0976-4344-A99B-DB93E087C86C}"/>
              </a:ext>
            </a:extLst>
          </p:cNvPr>
          <p:cNvSpPr/>
          <p:nvPr/>
        </p:nvSpPr>
        <p:spPr>
          <a:xfrm>
            <a:off x="7223028" y="4802157"/>
            <a:ext cx="3788808" cy="2539478"/>
          </a:xfrm>
          <a:prstGeom prst="rect">
            <a:avLst/>
          </a:prstGeom>
        </p:spPr>
        <p:txBody>
          <a:bodyPr wrap="square">
            <a:spAutoFit/>
          </a:bodyPr>
          <a:lstStyle/>
          <a:p>
            <a:pPr lvl="0" algn="ctr"/>
            <a:r>
              <a:rPr lang="en-US" sz="3600">
                <a:solidFill>
                  <a:srgbClr val="0096A9"/>
                </a:solidFill>
                <a:latin typeface="Segoe UI Light"/>
                <a:ea typeface="+mj-ea"/>
                <a:cs typeface="+mj-cs"/>
              </a:rPr>
              <a:t> Digital Marketing</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Marketing Automation</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Social Media, Paid Social</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Content Strategy &amp; Copywriting</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SEO / SEM (PPC)</a:t>
            </a:r>
          </a:p>
        </p:txBody>
      </p:sp>
      <p:sp>
        <p:nvSpPr>
          <p:cNvPr id="10" name="Rectangle 9">
            <a:extLst>
              <a:ext uri="{FF2B5EF4-FFF2-40B4-BE49-F238E27FC236}">
                <a16:creationId xmlns:a16="http://schemas.microsoft.com/office/drawing/2014/main" id="{A3BC721B-51F9-4BBF-BABB-37153BE8F73F}"/>
              </a:ext>
            </a:extLst>
          </p:cNvPr>
          <p:cNvSpPr/>
          <p:nvPr/>
        </p:nvSpPr>
        <p:spPr>
          <a:xfrm>
            <a:off x="10889456" y="1668436"/>
            <a:ext cx="3307252" cy="2539478"/>
          </a:xfrm>
          <a:prstGeom prst="rect">
            <a:avLst/>
          </a:prstGeom>
        </p:spPr>
        <p:txBody>
          <a:bodyPr wrap="square">
            <a:spAutoFit/>
          </a:bodyPr>
          <a:lstStyle/>
          <a:p>
            <a:pPr lvl="0" algn="ctr"/>
            <a:r>
              <a:rPr lang="en-US" sz="3600">
                <a:solidFill>
                  <a:srgbClr val="0096A9"/>
                </a:solidFill>
                <a:latin typeface="Segoe UI Light"/>
                <a:ea typeface="+mj-ea"/>
                <a:cs typeface="+mj-cs"/>
              </a:rPr>
              <a:t>Infrastructure</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Office 365</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Azure &amp; AWS</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MMD, Exchange, Active Directory</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System Center</a:t>
            </a:r>
          </a:p>
        </p:txBody>
      </p:sp>
      <p:sp>
        <p:nvSpPr>
          <p:cNvPr id="13" name="Rectangle 12">
            <a:extLst>
              <a:ext uri="{FF2B5EF4-FFF2-40B4-BE49-F238E27FC236}">
                <a16:creationId xmlns:a16="http://schemas.microsoft.com/office/drawing/2014/main" id="{BECD8349-22B2-473B-80FF-7394AEAE358D}"/>
              </a:ext>
            </a:extLst>
          </p:cNvPr>
          <p:cNvSpPr/>
          <p:nvPr/>
        </p:nvSpPr>
        <p:spPr>
          <a:xfrm>
            <a:off x="591570" y="1670870"/>
            <a:ext cx="3671160" cy="2539478"/>
          </a:xfrm>
          <a:prstGeom prst="rect">
            <a:avLst/>
          </a:prstGeom>
        </p:spPr>
        <p:txBody>
          <a:bodyPr wrap="square">
            <a:spAutoFit/>
          </a:bodyPr>
          <a:lstStyle/>
          <a:p>
            <a:pPr algn="ctr"/>
            <a:r>
              <a:rPr lang="en-US" sz="3600">
                <a:solidFill>
                  <a:srgbClr val="0096A9"/>
                </a:solidFill>
                <a:latin typeface="Segoe UI Light"/>
                <a:ea typeface="+mj-ea"/>
                <a:cs typeface="+mj-cs"/>
              </a:rPr>
              <a:t>BPO</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Business Process Outsourcing </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Customer Experience</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Helpdesk Support</a:t>
            </a:r>
          </a:p>
          <a:p>
            <a:pPr algn="ctr">
              <a:lnSpc>
                <a:spcPct val="200000"/>
              </a:lnSpc>
            </a:pPr>
            <a:r>
              <a:rPr lang="en-US" sz="1600">
                <a:latin typeface="Segoe UI" panose="020B0502040204020203" pitchFamily="34" charset="0"/>
                <a:ea typeface="Calibri" panose="020F0502020204030204" pitchFamily="34" charset="0"/>
                <a:cs typeface="Segoe UI Semilight" panose="020B0402040204020203" pitchFamily="34" charset="0"/>
              </a:rPr>
              <a:t>Partner Support</a:t>
            </a:r>
          </a:p>
        </p:txBody>
      </p:sp>
    </p:spTree>
    <p:extLst>
      <p:ext uri="{BB962C8B-B14F-4D97-AF65-F5344CB8AC3E}">
        <p14:creationId xmlns:p14="http://schemas.microsoft.com/office/powerpoint/2010/main" val="965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4"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CA4AD01-E71C-3007-D564-522AF7C2E01E}"/>
              </a:ext>
            </a:extLst>
          </p:cNvPr>
          <p:cNvSpPr/>
          <p:nvPr/>
        </p:nvSpPr>
        <p:spPr>
          <a:xfrm>
            <a:off x="12713466" y="7362046"/>
            <a:ext cx="1555687" cy="570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72214"/>
            <a:endParaRPr lang="en-US">
              <a:solidFill>
                <a:prstClr val="white"/>
              </a:solidFill>
              <a:latin typeface="Segoe UI"/>
            </a:endParaRPr>
          </a:p>
        </p:txBody>
      </p:sp>
      <p:sp>
        <p:nvSpPr>
          <p:cNvPr id="2" name="Title 1">
            <a:extLst>
              <a:ext uri="{FF2B5EF4-FFF2-40B4-BE49-F238E27FC236}">
                <a16:creationId xmlns:a16="http://schemas.microsoft.com/office/drawing/2014/main" id="{06FB912E-8984-8206-BF14-0D9110A11A71}"/>
              </a:ext>
            </a:extLst>
          </p:cNvPr>
          <p:cNvSpPr>
            <a:spLocks noGrp="1"/>
          </p:cNvSpPr>
          <p:nvPr>
            <p:ph type="title"/>
          </p:nvPr>
        </p:nvSpPr>
        <p:spPr/>
        <p:txBody>
          <a:bodyPr/>
          <a:lstStyle/>
          <a:p>
            <a:r>
              <a:rPr lang="en-US"/>
              <a:t>Company Background - Employee Satisfaction</a:t>
            </a:r>
          </a:p>
        </p:txBody>
      </p:sp>
      <p:pic>
        <p:nvPicPr>
          <p:cNvPr id="15" name="Picture 14">
            <a:extLst>
              <a:ext uri="{FF2B5EF4-FFF2-40B4-BE49-F238E27FC236}">
                <a16:creationId xmlns:a16="http://schemas.microsoft.com/office/drawing/2014/main" id="{1D83DB3B-96A1-02D5-00D6-C16A6FECF44E}"/>
              </a:ext>
            </a:extLst>
          </p:cNvPr>
          <p:cNvPicPr>
            <a:picLocks noChangeAspect="1"/>
          </p:cNvPicPr>
          <p:nvPr/>
        </p:nvPicPr>
        <p:blipFill rotWithShape="1">
          <a:blip r:embed="rId3"/>
          <a:srcRect t="8234"/>
          <a:stretch/>
        </p:blipFill>
        <p:spPr>
          <a:xfrm>
            <a:off x="604143" y="5007480"/>
            <a:ext cx="3040293" cy="2636594"/>
          </a:xfrm>
          <a:prstGeom prst="rect">
            <a:avLst/>
          </a:prstGeom>
        </p:spPr>
      </p:pic>
      <p:pic>
        <p:nvPicPr>
          <p:cNvPr id="2054" name="Picture 6">
            <a:extLst>
              <a:ext uri="{FF2B5EF4-FFF2-40B4-BE49-F238E27FC236}">
                <a16:creationId xmlns:a16="http://schemas.microsoft.com/office/drawing/2014/main" id="{1BF653E8-0958-7A23-1335-051102449E1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3278" t="29837" r="338" b="19636"/>
          <a:stretch/>
        </p:blipFill>
        <p:spPr bwMode="auto">
          <a:xfrm>
            <a:off x="7752296" y="1790273"/>
            <a:ext cx="6516856" cy="2858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2945AF01-D2F2-F371-033E-D3106698FFA6}"/>
              </a:ext>
            </a:extLst>
          </p:cNvPr>
          <p:cNvGrpSpPr>
            <a:grpSpLocks noChangeAspect="1"/>
          </p:cNvGrpSpPr>
          <p:nvPr/>
        </p:nvGrpSpPr>
        <p:grpSpPr>
          <a:xfrm>
            <a:off x="4106315" y="5090833"/>
            <a:ext cx="4711566" cy="2469889"/>
            <a:chOff x="6432944" y="1632735"/>
            <a:chExt cx="8877532" cy="4653765"/>
          </a:xfrm>
          <a:effectLst>
            <a:outerShdw blurRad="76200" dist="50800" dir="2700000" algn="tl" rotWithShape="0">
              <a:prstClr val="black">
                <a:alpha val="40000"/>
              </a:prstClr>
            </a:outerShdw>
          </a:effectLst>
        </p:grpSpPr>
        <p:pic>
          <p:nvPicPr>
            <p:cNvPr id="20" name="Picture 19">
              <a:hlinkClick r:id="rId6"/>
              <a:extLst>
                <a:ext uri="{FF2B5EF4-FFF2-40B4-BE49-F238E27FC236}">
                  <a16:creationId xmlns:a16="http://schemas.microsoft.com/office/drawing/2014/main" id="{A4FF9F6E-8530-440A-7E5B-5C87EB9A4EB0}"/>
                </a:ext>
              </a:extLst>
            </p:cNvPr>
            <p:cNvPicPr>
              <a:picLocks noChangeAspect="1"/>
            </p:cNvPicPr>
            <p:nvPr/>
          </p:nvPicPr>
          <p:blipFill>
            <a:blip r:embed="rId7"/>
            <a:stretch>
              <a:fillRect/>
            </a:stretch>
          </p:blipFill>
          <p:spPr>
            <a:xfrm>
              <a:off x="6432944" y="1632735"/>
              <a:ext cx="8877532" cy="4653765"/>
            </a:xfrm>
            <a:prstGeom prst="rect">
              <a:avLst/>
            </a:prstGeom>
          </p:spPr>
        </p:pic>
        <p:sp>
          <p:nvSpPr>
            <p:cNvPr id="23" name="Rectangle 22">
              <a:extLst>
                <a:ext uri="{FF2B5EF4-FFF2-40B4-BE49-F238E27FC236}">
                  <a16:creationId xmlns:a16="http://schemas.microsoft.com/office/drawing/2014/main" id="{C80258E9-CDD7-B750-1F3A-DEA2B147DF57}"/>
                </a:ext>
              </a:extLst>
            </p:cNvPr>
            <p:cNvSpPr/>
            <p:nvPr/>
          </p:nvSpPr>
          <p:spPr>
            <a:xfrm>
              <a:off x="6432944" y="1632735"/>
              <a:ext cx="8877532" cy="4653765"/>
            </a:xfrm>
            <a:prstGeom prst="rect">
              <a:avLst/>
            </a:prstGeom>
            <a:solidFill>
              <a:schemeClr val="bg2">
                <a:lumMod val="90000"/>
                <a:alpha val="36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http://www.danahall.org/images/common/play-btn.png">
              <a:hlinkClick r:id="rId6"/>
              <a:extLst>
                <a:ext uri="{FF2B5EF4-FFF2-40B4-BE49-F238E27FC236}">
                  <a16:creationId xmlns:a16="http://schemas.microsoft.com/office/drawing/2014/main" id="{3961F83E-EFF8-85A4-4625-9296D39C5FE0}"/>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68911" y="3060475"/>
              <a:ext cx="1872567" cy="187444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7C1FD543-8270-3E51-38C7-AFB36079E044}"/>
              </a:ext>
            </a:extLst>
          </p:cNvPr>
          <p:cNvSpPr txBox="1"/>
          <p:nvPr/>
        </p:nvSpPr>
        <p:spPr>
          <a:xfrm>
            <a:off x="431583" y="1687831"/>
            <a:ext cx="7139035" cy="2961323"/>
          </a:xfrm>
          <a:prstGeom prst="rect">
            <a:avLst/>
          </a:prstGeom>
          <a:noFill/>
        </p:spPr>
        <p:txBody>
          <a:bodyPr wrap="square">
            <a:spAutoFit/>
          </a:bodyPr>
          <a:lstStyle/>
          <a:p>
            <a:pPr marL="0" marR="0" lvl="0" indent="0" algn="l" defTabSz="1172261"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96A9"/>
                </a:solidFill>
                <a:effectLst/>
                <a:uLnTx/>
                <a:uFillTx/>
                <a:latin typeface="Segoe UI" panose="020B0502040204020203" pitchFamily="34" charset="0"/>
                <a:ea typeface="+mn-ea"/>
                <a:cs typeface="Segoe UI" panose="020B0502040204020203" pitchFamily="34" charset="0"/>
              </a:rPr>
              <a:t>Employee Satisfaction</a:t>
            </a:r>
          </a:p>
          <a:p>
            <a:pPr marL="0" marR="0" lvl="0" indent="0" algn="l" defTabSz="1172261" rtl="0" eaLnBrk="1" fontAlgn="auto" latinLnBrk="0" hangingPunct="1">
              <a:lnSpc>
                <a:spcPct val="114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Since Affirma was founded 22 years ago, Employee Satisfaction and Customer Satisfaction have been our top organizational values. Our CORE (Career Objective Review Evaluation) Program helps establish short-term and long-term goals for every team member. Affirma’s leadership team is very diligent in facilitating employee feedback loops through multiple channels to ensure employees are heard and the company is frequently and proactively addressing areas for improvement. </a:t>
            </a:r>
          </a:p>
        </p:txBody>
      </p:sp>
      <p:sp>
        <p:nvSpPr>
          <p:cNvPr id="30" name="TextBox 29">
            <a:extLst>
              <a:ext uri="{FF2B5EF4-FFF2-40B4-BE49-F238E27FC236}">
                <a16:creationId xmlns:a16="http://schemas.microsoft.com/office/drawing/2014/main" id="{11D4CC46-2D80-BC93-B19E-CA078DFA30F0}"/>
              </a:ext>
            </a:extLst>
          </p:cNvPr>
          <p:cNvSpPr txBox="1"/>
          <p:nvPr/>
        </p:nvSpPr>
        <p:spPr>
          <a:xfrm>
            <a:off x="9183809" y="5092482"/>
            <a:ext cx="4989391" cy="2468240"/>
          </a:xfrm>
          <a:prstGeom prst="rect">
            <a:avLst/>
          </a:prstGeom>
          <a:noFill/>
        </p:spPr>
        <p:txBody>
          <a:bodyPr wrap="square">
            <a:spAutoFit/>
          </a:bodyPr>
          <a:lstStyle/>
          <a:p>
            <a:pPr marL="0" marR="0" lvl="0" indent="0" algn="l" defTabSz="1172261"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rgbClr val="0096A9"/>
                </a:solidFill>
                <a:effectLst/>
                <a:uLnTx/>
                <a:uFillTx/>
                <a:latin typeface="Segoe UI" panose="020B0502040204020203" pitchFamily="34" charset="0"/>
                <a:ea typeface="Calibri" panose="020F0502020204030204" pitchFamily="34" charset="0"/>
                <a:cs typeface="Segoe UI" panose="020B0502040204020203" pitchFamily="34" charset="0"/>
              </a:rPr>
              <a:t>Our Culture</a:t>
            </a:r>
          </a:p>
          <a:p>
            <a:pPr marL="0" marR="0" lvl="0" indent="0" algn="l" defTabSz="1172261" rtl="0" eaLnBrk="1" fontAlgn="auto" latinLnBrk="0" hangingPunct="1">
              <a:lnSpc>
                <a:spcPct val="114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Calibri" panose="020F0502020204030204" pitchFamily="34" charset="0"/>
                <a:cs typeface="Segoe UI" panose="020B0502040204020203" pitchFamily="34" charset="0"/>
              </a:rPr>
              <a:t>We have an incredibly positive, collaborative, supportive, and diverse culture at Affirma. Here is a quick video to provide some insight from our team members into what it’s like to work for Affirma, and the amazing partnerships we have with our clients. </a:t>
            </a:r>
            <a:endParaRPr kumimoji="0" lang="en-US" sz="2800" b="0" i="0" u="none" strike="noStrike" kern="1200" cap="none" spc="0" normalizeH="0" baseline="0" noProof="0">
              <a:ln>
                <a:noFill/>
              </a:ln>
              <a:solidFill>
                <a:prstClr val="black"/>
              </a:solidFill>
              <a:effectLst/>
              <a:uLnTx/>
              <a:uFillTx/>
              <a:latin typeface="Segoe UI"/>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59599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0CD71-C8CA-132A-0E7C-E4040992EB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6CD412-7AE2-920E-F9D5-301426C5C6CB}"/>
              </a:ext>
            </a:extLst>
          </p:cNvPr>
          <p:cNvSpPr>
            <a:spLocks noGrp="1"/>
          </p:cNvSpPr>
          <p:nvPr>
            <p:ph type="title"/>
          </p:nvPr>
        </p:nvSpPr>
        <p:spPr/>
        <p:txBody>
          <a:bodyPr/>
          <a:lstStyle/>
          <a:p>
            <a:r>
              <a:rPr lang="en-US" dirty="0">
                <a:cs typeface="Poppins" panose="00000500000000000000" pitchFamily="2" charset="0"/>
              </a:rPr>
              <a:t>Security &amp; Compliance</a:t>
            </a:r>
          </a:p>
        </p:txBody>
      </p:sp>
      <p:sp>
        <p:nvSpPr>
          <p:cNvPr id="2" name="TextBox 1">
            <a:extLst>
              <a:ext uri="{FF2B5EF4-FFF2-40B4-BE49-F238E27FC236}">
                <a16:creationId xmlns:a16="http://schemas.microsoft.com/office/drawing/2014/main" id="{F7B2BF6D-2D28-3E22-04B0-C31D06FC6994}"/>
              </a:ext>
            </a:extLst>
          </p:cNvPr>
          <p:cNvSpPr txBox="1"/>
          <p:nvPr/>
        </p:nvSpPr>
        <p:spPr>
          <a:xfrm>
            <a:off x="4596112" y="2969609"/>
            <a:ext cx="9225396" cy="4293483"/>
          </a:xfrm>
          <a:prstGeom prst="rect">
            <a:avLst/>
          </a:prstGeom>
          <a:noFill/>
        </p:spPr>
        <p:txBody>
          <a:bodyPr wrap="square" rtlCol="0">
            <a:spAutoFit/>
          </a:bodyPr>
          <a:lstStyle/>
          <a:p>
            <a:pPr>
              <a:spcAft>
                <a:spcPts val="600"/>
              </a:spcAft>
            </a:pPr>
            <a:r>
              <a:rPr kumimoji="0" lang="en-US" sz="2800" b="1" i="0" u="none" strike="noStrike" kern="1200" cap="none" spc="0" normalizeH="0" baseline="0" noProof="0" dirty="0">
                <a:ln>
                  <a:noFill/>
                </a:ln>
                <a:solidFill>
                  <a:srgbClr val="0096A9"/>
                </a:solidFill>
                <a:effectLst/>
                <a:uLnTx/>
                <a:uFillTx/>
                <a:latin typeface="Segoe UI" panose="020B0502040204020203" pitchFamily="34" charset="0"/>
                <a:ea typeface="+mn-ea"/>
                <a:cs typeface="Segoe UI" panose="020B0502040204020203" pitchFamily="34" charset="0"/>
              </a:rPr>
              <a:t>Security &amp; Compliance</a:t>
            </a:r>
          </a:p>
          <a:p>
            <a:r>
              <a:rPr lang="en-US" sz="2000" dirty="0">
                <a:latin typeface="Segoe UI" panose="020B0502040204020203" pitchFamily="34" charset="0"/>
                <a:cs typeface="Segoe UI" panose="020B0502040204020203" pitchFamily="34" charset="0"/>
              </a:rPr>
              <a:t>We are ISO 27001 certified as an organization globally which provides a strong foundation in many data privacy regulatory requirements. </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In addition, we have a dedicated Compliance Officer and team focused on managing industry-specific and client-specific regulatory requirements. Our team builds processes, policies, and recurring training to ensure perfect adherence to these requirements. Core data privacy regulations like GDPR, CCPA, and HIPAA serve as our guides for data privacy in their respective applications. </a:t>
            </a:r>
          </a:p>
          <a:p>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We follow the principle of least privilege when determining the level of access needed for our team members. And all employees globally are required to take annual cybersecurity and data privacy training and exams. </a:t>
            </a:r>
          </a:p>
        </p:txBody>
      </p:sp>
      <p:sp>
        <p:nvSpPr>
          <p:cNvPr id="4" name="Rectangle 3">
            <a:extLst>
              <a:ext uri="{FF2B5EF4-FFF2-40B4-BE49-F238E27FC236}">
                <a16:creationId xmlns:a16="http://schemas.microsoft.com/office/drawing/2014/main" id="{82F4920A-E38B-84DD-B61C-0C8E2BB63F77}"/>
              </a:ext>
            </a:extLst>
          </p:cNvPr>
          <p:cNvSpPr/>
          <p:nvPr/>
        </p:nvSpPr>
        <p:spPr>
          <a:xfrm>
            <a:off x="1448686" y="1735868"/>
            <a:ext cx="3577658" cy="707886"/>
          </a:xfrm>
          <a:prstGeom prst="rect">
            <a:avLst/>
          </a:prstGeom>
          <a:solidFill>
            <a:schemeClr val="bg1"/>
          </a:solidFill>
        </p:spPr>
        <p:txBody>
          <a:bodyPr wrap="square">
            <a:spAutoFit/>
          </a:bodyPr>
          <a:lstStyle/>
          <a:p>
            <a:pPr defTabSz="1172214"/>
            <a:r>
              <a:rPr lang="en-US" sz="2000" b="1" spc="100" dirty="0">
                <a:solidFill>
                  <a:srgbClr val="0096A9"/>
                </a:solidFill>
                <a:latin typeface="Segoe UI" panose="020B0502040204020203" pitchFamily="34" charset="0"/>
                <a:cs typeface="Segoe UI" panose="020B0502040204020203" pitchFamily="34" charset="0"/>
              </a:rPr>
              <a:t>DEDICATED COMPLIANCE &amp; SECURITY TEAM</a:t>
            </a:r>
          </a:p>
        </p:txBody>
      </p:sp>
      <p:pic>
        <p:nvPicPr>
          <p:cNvPr id="5" name="Picture 4">
            <a:extLst>
              <a:ext uri="{FF2B5EF4-FFF2-40B4-BE49-F238E27FC236}">
                <a16:creationId xmlns:a16="http://schemas.microsoft.com/office/drawing/2014/main" id="{02CA9611-B794-09B1-81FF-C714C7A5CD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0496" y="1695585"/>
            <a:ext cx="782911" cy="782911"/>
          </a:xfrm>
          <a:prstGeom prst="rect">
            <a:avLst/>
          </a:prstGeom>
        </p:spPr>
      </p:pic>
      <p:sp>
        <p:nvSpPr>
          <p:cNvPr id="7" name="Rectangle 6">
            <a:extLst>
              <a:ext uri="{FF2B5EF4-FFF2-40B4-BE49-F238E27FC236}">
                <a16:creationId xmlns:a16="http://schemas.microsoft.com/office/drawing/2014/main" id="{AC9D49A4-8F79-D7D0-9CAF-AA9F4A9C95FF}"/>
              </a:ext>
            </a:extLst>
          </p:cNvPr>
          <p:cNvSpPr/>
          <p:nvPr/>
        </p:nvSpPr>
        <p:spPr>
          <a:xfrm>
            <a:off x="6051034" y="1733097"/>
            <a:ext cx="3078172" cy="707886"/>
          </a:xfrm>
          <a:prstGeom prst="rect">
            <a:avLst/>
          </a:prstGeom>
        </p:spPr>
        <p:txBody>
          <a:bodyPr wrap="square">
            <a:spAutoFit/>
          </a:bodyPr>
          <a:lstStyle/>
          <a:p>
            <a:pPr defTabSz="1172214"/>
            <a:r>
              <a:rPr lang="en-US" sz="2000" b="1" spc="100" dirty="0">
                <a:solidFill>
                  <a:srgbClr val="0096A9"/>
                </a:solidFill>
                <a:latin typeface="Segoe UI" panose="020B0502040204020203" pitchFamily="34" charset="0"/>
                <a:cs typeface="Segoe UI" panose="020B0502040204020203" pitchFamily="34" charset="0"/>
              </a:rPr>
              <a:t>GLOBAL COVERAGE &amp; SCALABILITY</a:t>
            </a:r>
          </a:p>
        </p:txBody>
      </p:sp>
      <p:sp>
        <p:nvSpPr>
          <p:cNvPr id="8" name="Rectangle 7" descr="Earth Globe Americas">
            <a:extLst>
              <a:ext uri="{FF2B5EF4-FFF2-40B4-BE49-F238E27FC236}">
                <a16:creationId xmlns:a16="http://schemas.microsoft.com/office/drawing/2014/main" id="{3EA5C177-A21C-3724-378C-96BD76600214}"/>
              </a:ext>
            </a:extLst>
          </p:cNvPr>
          <p:cNvSpPr>
            <a:spLocks noChangeAspect="1"/>
          </p:cNvSpPr>
          <p:nvPr/>
        </p:nvSpPr>
        <p:spPr>
          <a:xfrm>
            <a:off x="5118474" y="1592994"/>
            <a:ext cx="914938" cy="91493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2050" name="Picture 2" descr="ISO 27001 Certification">
            <a:extLst>
              <a:ext uri="{FF2B5EF4-FFF2-40B4-BE49-F238E27FC236}">
                <a16:creationId xmlns:a16="http://schemas.microsoft.com/office/drawing/2014/main" id="{3E7F60E5-8F4A-9663-899F-CAAC37829D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205" y="340185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81EE6F6-1B07-C5AE-6FAC-0573D570F9AE}"/>
              </a:ext>
            </a:extLst>
          </p:cNvPr>
          <p:cNvSpPr/>
          <p:nvPr/>
        </p:nvSpPr>
        <p:spPr>
          <a:xfrm>
            <a:off x="10212572" y="1770610"/>
            <a:ext cx="4239741" cy="707886"/>
          </a:xfrm>
          <a:prstGeom prst="rect">
            <a:avLst/>
          </a:prstGeom>
        </p:spPr>
        <p:txBody>
          <a:bodyPr wrap="square">
            <a:spAutoFit/>
          </a:bodyPr>
          <a:lstStyle/>
          <a:p>
            <a:pPr defTabSz="1172214"/>
            <a:r>
              <a:rPr lang="en-US" sz="2000" b="1" spc="100" dirty="0">
                <a:solidFill>
                  <a:srgbClr val="0096A9"/>
                </a:solidFill>
                <a:latin typeface="Segoe UI" panose="020B0502040204020203" pitchFamily="34" charset="0"/>
                <a:cs typeface="Segoe UI" panose="020B0502040204020203" pitchFamily="34" charset="0"/>
              </a:rPr>
              <a:t>REQUIRED EMPLOYEE DATA PRIVACY TRAINING</a:t>
            </a:r>
          </a:p>
        </p:txBody>
      </p:sp>
      <p:pic>
        <p:nvPicPr>
          <p:cNvPr id="14" name="Picture 13">
            <a:extLst>
              <a:ext uri="{FF2B5EF4-FFF2-40B4-BE49-F238E27FC236}">
                <a16:creationId xmlns:a16="http://schemas.microsoft.com/office/drawing/2014/main" id="{7DBAE9C3-3CDB-11BD-957A-8269C11C6D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39477" y="1671280"/>
            <a:ext cx="914938" cy="833626"/>
          </a:xfrm>
          <a:prstGeom prst="rect">
            <a:avLst/>
          </a:prstGeom>
        </p:spPr>
      </p:pic>
    </p:spTree>
    <p:extLst>
      <p:ext uri="{BB962C8B-B14F-4D97-AF65-F5344CB8AC3E}">
        <p14:creationId xmlns:p14="http://schemas.microsoft.com/office/powerpoint/2010/main" val="290366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Customer &amp; Partner Support</a:t>
            </a:r>
          </a:p>
        </p:txBody>
      </p:sp>
      <p:sp>
        <p:nvSpPr>
          <p:cNvPr id="26" name="Rectangle 25">
            <a:extLst>
              <a:ext uri="{FF2B5EF4-FFF2-40B4-BE49-F238E27FC236}">
                <a16:creationId xmlns:a16="http://schemas.microsoft.com/office/drawing/2014/main" id="{ABD46F19-5ECE-FD83-E737-21D6A8D21B2E}"/>
              </a:ext>
            </a:extLst>
          </p:cNvPr>
          <p:cNvSpPr/>
          <p:nvPr/>
        </p:nvSpPr>
        <p:spPr>
          <a:xfrm>
            <a:off x="448853" y="1856721"/>
            <a:ext cx="7456898" cy="548705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a:solidFill>
                <a:prstClr val="white"/>
              </a:solidFill>
              <a:latin typeface="Calibri" panose="020F0502020204030204"/>
            </a:endParaRPr>
          </a:p>
        </p:txBody>
      </p:sp>
      <p:pic>
        <p:nvPicPr>
          <p:cNvPr id="27" name="Picture 2">
            <a:extLst>
              <a:ext uri="{FF2B5EF4-FFF2-40B4-BE49-F238E27FC236}">
                <a16:creationId xmlns:a16="http://schemas.microsoft.com/office/drawing/2014/main" id="{7DA0457B-5B5B-704B-D7A1-3ECFE12D9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250" y="2930691"/>
            <a:ext cx="1266852" cy="12589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7799909-DAC2-67A7-1251-1614BDFB488C}"/>
              </a:ext>
            </a:extLst>
          </p:cNvPr>
          <p:cNvSpPr txBox="1"/>
          <p:nvPr/>
        </p:nvSpPr>
        <p:spPr>
          <a:xfrm>
            <a:off x="5830217" y="4283393"/>
            <a:ext cx="1918349"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SLA Adherence &amp; Language Support</a:t>
            </a:r>
            <a:endParaRPr lang="en-US" sz="1440" b="1">
              <a:solidFill>
                <a:srgbClr val="00000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5C1B17A1-F7DE-E900-3F70-6919DA95D93A}"/>
              </a:ext>
            </a:extLst>
          </p:cNvPr>
          <p:cNvSpPr txBox="1"/>
          <p:nvPr/>
        </p:nvSpPr>
        <p:spPr>
          <a:xfrm>
            <a:off x="4299333" y="4283393"/>
            <a:ext cx="1407736"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Full 24/7 Support</a:t>
            </a:r>
            <a:endParaRPr lang="en-US" sz="1440" b="1">
              <a:solidFill>
                <a:srgbClr val="000000"/>
              </a:solidFill>
              <a:latin typeface="Segoe UI" panose="020B0502040204020203" pitchFamily="34" charset="0"/>
              <a:cs typeface="Segoe UI" panose="020B0502040204020203" pitchFamily="34" charset="0"/>
            </a:endParaRPr>
          </a:p>
        </p:txBody>
      </p:sp>
      <p:pic>
        <p:nvPicPr>
          <p:cNvPr id="35" name="Picture 34">
            <a:extLst>
              <a:ext uri="{FF2B5EF4-FFF2-40B4-BE49-F238E27FC236}">
                <a16:creationId xmlns:a16="http://schemas.microsoft.com/office/drawing/2014/main" id="{B1A6AE6F-6535-EC92-AB51-2A956906BDAF}"/>
              </a:ext>
            </a:extLst>
          </p:cNvPr>
          <p:cNvPicPr>
            <a:picLocks noChangeAspect="1"/>
          </p:cNvPicPr>
          <p:nvPr/>
        </p:nvPicPr>
        <p:blipFill>
          <a:blip r:embed="rId4"/>
          <a:stretch>
            <a:fillRect/>
          </a:stretch>
        </p:blipFill>
        <p:spPr>
          <a:xfrm>
            <a:off x="4234150" y="2715289"/>
            <a:ext cx="1623949" cy="1632587"/>
          </a:xfrm>
          <a:prstGeom prst="rect">
            <a:avLst/>
          </a:prstGeom>
        </p:spPr>
      </p:pic>
      <p:pic>
        <p:nvPicPr>
          <p:cNvPr id="36" name="Picture 35">
            <a:extLst>
              <a:ext uri="{FF2B5EF4-FFF2-40B4-BE49-F238E27FC236}">
                <a16:creationId xmlns:a16="http://schemas.microsoft.com/office/drawing/2014/main" id="{D3755950-DDA0-B7A9-389F-08951DB4AB28}"/>
              </a:ext>
            </a:extLst>
          </p:cNvPr>
          <p:cNvPicPr>
            <a:picLocks noChangeAspect="1"/>
          </p:cNvPicPr>
          <p:nvPr/>
        </p:nvPicPr>
        <p:blipFill>
          <a:blip r:embed="rId5"/>
          <a:stretch>
            <a:fillRect/>
          </a:stretch>
        </p:blipFill>
        <p:spPr>
          <a:xfrm>
            <a:off x="2752113" y="5246932"/>
            <a:ext cx="1201718" cy="1194209"/>
          </a:xfrm>
          <a:prstGeom prst="rect">
            <a:avLst/>
          </a:prstGeom>
        </p:spPr>
      </p:pic>
      <p:pic>
        <p:nvPicPr>
          <p:cNvPr id="37" name="Picture 36">
            <a:extLst>
              <a:ext uri="{FF2B5EF4-FFF2-40B4-BE49-F238E27FC236}">
                <a16:creationId xmlns:a16="http://schemas.microsoft.com/office/drawing/2014/main" id="{846060E1-C2A4-82C0-325C-2C42D981DEF3}"/>
              </a:ext>
            </a:extLst>
          </p:cNvPr>
          <p:cNvPicPr>
            <a:picLocks noChangeAspect="1"/>
          </p:cNvPicPr>
          <p:nvPr/>
        </p:nvPicPr>
        <p:blipFill>
          <a:blip r:embed="rId6"/>
          <a:stretch>
            <a:fillRect/>
          </a:stretch>
        </p:blipFill>
        <p:spPr>
          <a:xfrm>
            <a:off x="979708" y="2914691"/>
            <a:ext cx="1303072" cy="1295359"/>
          </a:xfrm>
          <a:prstGeom prst="rect">
            <a:avLst/>
          </a:prstGeom>
        </p:spPr>
      </p:pic>
      <p:pic>
        <p:nvPicPr>
          <p:cNvPr id="38" name="Picture 37">
            <a:extLst>
              <a:ext uri="{FF2B5EF4-FFF2-40B4-BE49-F238E27FC236}">
                <a16:creationId xmlns:a16="http://schemas.microsoft.com/office/drawing/2014/main" id="{07D3EC9F-1FFB-1021-9992-8947A1B5E30A}"/>
              </a:ext>
            </a:extLst>
          </p:cNvPr>
          <p:cNvPicPr>
            <a:picLocks noChangeAspect="1"/>
          </p:cNvPicPr>
          <p:nvPr/>
        </p:nvPicPr>
        <p:blipFill>
          <a:blip r:embed="rId7"/>
          <a:stretch>
            <a:fillRect/>
          </a:stretch>
        </p:blipFill>
        <p:spPr>
          <a:xfrm>
            <a:off x="4507871" y="5246650"/>
            <a:ext cx="1201718" cy="1194773"/>
          </a:xfrm>
          <a:prstGeom prst="rect">
            <a:avLst/>
          </a:prstGeom>
        </p:spPr>
      </p:pic>
      <p:pic>
        <p:nvPicPr>
          <p:cNvPr id="39" name="Picture 38">
            <a:extLst>
              <a:ext uri="{FF2B5EF4-FFF2-40B4-BE49-F238E27FC236}">
                <a16:creationId xmlns:a16="http://schemas.microsoft.com/office/drawing/2014/main" id="{B4DCB09E-1536-CFAA-245C-7A3E5BFF9491}"/>
              </a:ext>
            </a:extLst>
          </p:cNvPr>
          <p:cNvPicPr>
            <a:picLocks noChangeAspect="1"/>
          </p:cNvPicPr>
          <p:nvPr/>
        </p:nvPicPr>
        <p:blipFill>
          <a:blip r:embed="rId8"/>
          <a:stretch>
            <a:fillRect/>
          </a:stretch>
        </p:blipFill>
        <p:spPr>
          <a:xfrm>
            <a:off x="6177905" y="5260448"/>
            <a:ext cx="1175282" cy="1167176"/>
          </a:xfrm>
          <a:prstGeom prst="rect">
            <a:avLst/>
          </a:prstGeom>
        </p:spPr>
      </p:pic>
      <p:sp>
        <p:nvSpPr>
          <p:cNvPr id="40" name="TextBox 39">
            <a:extLst>
              <a:ext uri="{FF2B5EF4-FFF2-40B4-BE49-F238E27FC236}">
                <a16:creationId xmlns:a16="http://schemas.microsoft.com/office/drawing/2014/main" id="{E108E0B4-3C67-9DAF-9D70-070A834362FC}"/>
              </a:ext>
            </a:extLst>
          </p:cNvPr>
          <p:cNvSpPr txBox="1"/>
          <p:nvPr/>
        </p:nvSpPr>
        <p:spPr>
          <a:xfrm>
            <a:off x="2371034" y="6472484"/>
            <a:ext cx="2001976"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Comprehensive Quality Assurance</a:t>
            </a:r>
            <a:endParaRPr lang="en-US" sz="1440" b="1">
              <a:solidFill>
                <a:srgbClr val="00000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9F607D6A-DB5E-9246-085B-790140E6C732}"/>
              </a:ext>
            </a:extLst>
          </p:cNvPr>
          <p:cNvSpPr txBox="1"/>
          <p:nvPr/>
        </p:nvSpPr>
        <p:spPr>
          <a:xfrm>
            <a:off x="663494" y="4264527"/>
            <a:ext cx="1894505"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Multi-Channel Customer Support</a:t>
            </a:r>
            <a:endParaRPr lang="en-US" sz="1440" b="1">
              <a:solidFill>
                <a:srgbClr val="00000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121BA800-0971-7537-B30F-70D2A6A448C6}"/>
              </a:ext>
            </a:extLst>
          </p:cNvPr>
          <p:cNvSpPr txBox="1"/>
          <p:nvPr/>
        </p:nvSpPr>
        <p:spPr>
          <a:xfrm>
            <a:off x="4237205" y="6472484"/>
            <a:ext cx="1743049"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Enterprise-Level Scalability</a:t>
            </a:r>
            <a:endParaRPr lang="en-US" sz="1440" b="1">
              <a:solidFill>
                <a:srgbClr val="000000"/>
              </a:solidFill>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E9A9F774-DD28-D268-0FD1-CEDF29F6C649}"/>
              </a:ext>
            </a:extLst>
          </p:cNvPr>
          <p:cNvSpPr txBox="1"/>
          <p:nvPr/>
        </p:nvSpPr>
        <p:spPr>
          <a:xfrm>
            <a:off x="6020874" y="6472484"/>
            <a:ext cx="1539644"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CX Analytics &amp; Insights</a:t>
            </a:r>
            <a:endParaRPr lang="en-US" sz="1440" b="1">
              <a:solidFill>
                <a:srgbClr val="000000"/>
              </a:solidFill>
              <a:latin typeface="Segoe UI" panose="020B0502040204020203" pitchFamily="34" charset="0"/>
              <a:cs typeface="Segoe UI" panose="020B0502040204020203" pitchFamily="34" charset="0"/>
            </a:endParaRPr>
          </a:p>
        </p:txBody>
      </p:sp>
      <p:sp>
        <p:nvSpPr>
          <p:cNvPr id="49" name="TextBox 48">
            <a:extLst>
              <a:ext uri="{FF2B5EF4-FFF2-40B4-BE49-F238E27FC236}">
                <a16:creationId xmlns:a16="http://schemas.microsoft.com/office/drawing/2014/main" id="{48DE0BAA-5874-A857-B8CB-FB3EB9925D0F}"/>
              </a:ext>
            </a:extLst>
          </p:cNvPr>
          <p:cNvSpPr txBox="1"/>
          <p:nvPr/>
        </p:nvSpPr>
        <p:spPr>
          <a:xfrm>
            <a:off x="692840" y="2091128"/>
            <a:ext cx="7082619" cy="646331"/>
          </a:xfrm>
          <a:prstGeom prst="rect">
            <a:avLst/>
          </a:prstGeom>
          <a:noFill/>
        </p:spPr>
        <p:txBody>
          <a:bodyPr wrap="square">
            <a:spAutoFit/>
          </a:bodyPr>
          <a:lstStyle/>
          <a:p>
            <a:pPr algn="ctr" defTabSz="1097280"/>
            <a:r>
              <a:rPr lang="en-US" sz="1800">
                <a:solidFill>
                  <a:prstClr val="black"/>
                </a:solidFill>
                <a:latin typeface="Segoe UI" panose="020B0502040204020203" pitchFamily="34" charset="0"/>
                <a:cs typeface="Segoe UI" panose="020B0502040204020203" pitchFamily="34" charset="0"/>
              </a:rPr>
              <a:t>Enterprise-level customer support outsourcing backed by 20+ years of experience. </a:t>
            </a:r>
            <a:endParaRPr lang="en-US" sz="1800" b="1">
              <a:solidFill>
                <a:prstClr val="black"/>
              </a:solidFill>
              <a:latin typeface="Segoe UI" panose="020B0502040204020203" pitchFamily="34" charset="0"/>
              <a:cs typeface="Segoe UI" panose="020B0502040204020203" pitchFamily="34" charset="0"/>
            </a:endParaRPr>
          </a:p>
        </p:txBody>
      </p:sp>
      <p:pic>
        <p:nvPicPr>
          <p:cNvPr id="50" name="Picture 49">
            <a:extLst>
              <a:ext uri="{FF2B5EF4-FFF2-40B4-BE49-F238E27FC236}">
                <a16:creationId xmlns:a16="http://schemas.microsoft.com/office/drawing/2014/main" id="{0865618F-7975-E43B-D0BA-F8F21B9E114C}"/>
              </a:ext>
            </a:extLst>
          </p:cNvPr>
          <p:cNvPicPr>
            <a:picLocks noChangeAspect="1"/>
          </p:cNvPicPr>
          <p:nvPr/>
        </p:nvPicPr>
        <p:blipFill>
          <a:blip r:embed="rId9"/>
          <a:stretch>
            <a:fillRect/>
          </a:stretch>
        </p:blipFill>
        <p:spPr>
          <a:xfrm>
            <a:off x="998668" y="5192394"/>
            <a:ext cx="1303284" cy="1303284"/>
          </a:xfrm>
          <a:prstGeom prst="rect">
            <a:avLst/>
          </a:prstGeom>
        </p:spPr>
      </p:pic>
      <p:pic>
        <p:nvPicPr>
          <p:cNvPr id="51" name="Picture 50">
            <a:extLst>
              <a:ext uri="{FF2B5EF4-FFF2-40B4-BE49-F238E27FC236}">
                <a16:creationId xmlns:a16="http://schemas.microsoft.com/office/drawing/2014/main" id="{F54759D5-47C0-9CE1-AC13-C5BF4BE3C08E}"/>
              </a:ext>
            </a:extLst>
          </p:cNvPr>
          <p:cNvPicPr>
            <a:picLocks noChangeAspect="1"/>
          </p:cNvPicPr>
          <p:nvPr/>
        </p:nvPicPr>
        <p:blipFill>
          <a:blip r:embed="rId10"/>
          <a:stretch>
            <a:fillRect/>
          </a:stretch>
        </p:blipFill>
        <p:spPr>
          <a:xfrm>
            <a:off x="2740376" y="2878191"/>
            <a:ext cx="1303284" cy="1303284"/>
          </a:xfrm>
          <a:prstGeom prst="rect">
            <a:avLst/>
          </a:prstGeom>
        </p:spPr>
      </p:pic>
      <p:sp>
        <p:nvSpPr>
          <p:cNvPr id="52" name="TextBox 51">
            <a:extLst>
              <a:ext uri="{FF2B5EF4-FFF2-40B4-BE49-F238E27FC236}">
                <a16:creationId xmlns:a16="http://schemas.microsoft.com/office/drawing/2014/main" id="{D39956FC-2EA4-D4DB-E786-4996DD5BD6BF}"/>
              </a:ext>
            </a:extLst>
          </p:cNvPr>
          <p:cNvSpPr txBox="1"/>
          <p:nvPr/>
        </p:nvSpPr>
        <p:spPr>
          <a:xfrm>
            <a:off x="740075" y="6472484"/>
            <a:ext cx="1820470" cy="535531"/>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Remote Capabilities</a:t>
            </a:r>
            <a:endParaRPr lang="en-US" sz="1440" b="1">
              <a:solidFill>
                <a:srgbClr val="00000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145D84C9-4C24-E5C6-6099-A660ECCC9070}"/>
              </a:ext>
            </a:extLst>
          </p:cNvPr>
          <p:cNvSpPr txBox="1"/>
          <p:nvPr/>
        </p:nvSpPr>
        <p:spPr>
          <a:xfrm>
            <a:off x="2594305" y="4187875"/>
            <a:ext cx="1595426" cy="757130"/>
          </a:xfrm>
          <a:prstGeom prst="rect">
            <a:avLst/>
          </a:prstGeom>
          <a:noFill/>
        </p:spPr>
        <p:txBody>
          <a:bodyPr wrap="square">
            <a:spAutoFit/>
          </a:bodyPr>
          <a:lstStyle/>
          <a:p>
            <a:pPr algn="ctr" defTabSz="1097280"/>
            <a:r>
              <a:rPr lang="en-US" sz="1440" b="1">
                <a:solidFill>
                  <a:srgbClr val="063A79"/>
                </a:solidFill>
                <a:latin typeface="Segoe UI" panose="020B0502040204020203" pitchFamily="34" charset="0"/>
                <a:cs typeface="Segoe UI" panose="020B0502040204020203" pitchFamily="34" charset="0"/>
              </a:rPr>
              <a:t>US-Based, Nearshore, &amp; Global Support</a:t>
            </a:r>
            <a:endParaRPr lang="en-US" sz="1440" b="1">
              <a:solidFill>
                <a:srgbClr val="000000"/>
              </a:solidFill>
              <a:latin typeface="Segoe UI" panose="020B0502040204020203" pitchFamily="34" charset="0"/>
              <a:cs typeface="Segoe UI" panose="020B0502040204020203" pitchFamily="34" charset="0"/>
            </a:endParaRPr>
          </a:p>
        </p:txBody>
      </p:sp>
      <p:sp>
        <p:nvSpPr>
          <p:cNvPr id="76" name="TextBox 75">
            <a:extLst>
              <a:ext uri="{FF2B5EF4-FFF2-40B4-BE49-F238E27FC236}">
                <a16:creationId xmlns:a16="http://schemas.microsoft.com/office/drawing/2014/main" id="{0EE8705D-BCC0-5B08-A18B-C4D6931A5E13}"/>
              </a:ext>
            </a:extLst>
          </p:cNvPr>
          <p:cNvSpPr txBox="1"/>
          <p:nvPr/>
        </p:nvSpPr>
        <p:spPr>
          <a:xfrm>
            <a:off x="8458144" y="1776130"/>
            <a:ext cx="5857931" cy="5601855"/>
          </a:xfrm>
          <a:prstGeom prst="rect">
            <a:avLst/>
          </a:prstGeom>
          <a:noFill/>
        </p:spPr>
        <p:txBody>
          <a:bodyPr wrap="square" rtlCol="0">
            <a:spAutoFit/>
          </a:bodyPr>
          <a:lstStyle/>
          <a:p>
            <a:pPr marL="0" marR="0" lvl="0" indent="0" algn="l" defTabSz="1097280" rtl="0" eaLnBrk="1" fontAlgn="auto" latinLnBrk="0" hangingPunct="1">
              <a:lnSpc>
                <a:spcPct val="114000"/>
              </a:lnSpc>
              <a:spcBef>
                <a:spcPts val="120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Global 24/7 &amp; Multi-Language Support</a:t>
            </a:r>
          </a:p>
          <a:p>
            <a:pPr marL="0" marR="0" lvl="0" indent="0" algn="l" defTabSz="1097280" rtl="0" eaLnBrk="1" fontAlgn="auto" latinLnBrk="0" hangingPunct="1">
              <a:lnSpc>
                <a:spcPct val="114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Affirma operates utilizing US-based, near-shore, and global resourcing depending on our client's preference and needs. Our global coverage allows our teams to provide support 24/7 across multiple languages as needed. </a:t>
            </a:r>
            <a:endParaRPr kumimoji="0" lang="en-US" sz="144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defTabSz="1097280">
              <a:lnSpc>
                <a:spcPct val="114000"/>
              </a:lnSpc>
              <a:spcBef>
                <a:spcPts val="1200"/>
              </a:spcBef>
            </a:pPr>
            <a:r>
              <a:rPr lang="en-US" sz="1600" b="1">
                <a:solidFill>
                  <a:prstClr val="black"/>
                </a:solidFill>
                <a:latin typeface="Segoe UI" panose="020B0502040204020203" pitchFamily="34" charset="0"/>
                <a:cs typeface="Segoe UI" panose="020B0502040204020203" pitchFamily="34" charset="0"/>
              </a:rPr>
              <a:t>Flexible Service Level Agreements</a:t>
            </a:r>
          </a:p>
          <a:p>
            <a:pPr marL="0" marR="0" lvl="0" indent="0" algn="l" defTabSz="1097280" rtl="0" eaLnBrk="1" fontAlgn="auto" latinLnBrk="0" hangingPunct="1">
              <a:lnSpc>
                <a:spcPct val="114000"/>
              </a:lnSpc>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offer flexible SLAs and response time adherence measures that can scale up or down depending on requirements for time zone coverage, pricing, channels, team size, and skill sets. </a:t>
            </a:r>
            <a:endParaRPr lang="en-US" sz="1440">
              <a:solidFill>
                <a:prstClr val="black"/>
              </a:solidFill>
              <a:latin typeface="Segoe UI" panose="020B0502040204020203" pitchFamily="34" charset="0"/>
              <a:cs typeface="Segoe UI" panose="020B0502040204020203" pitchFamily="34" charset="0"/>
            </a:endParaRPr>
          </a:p>
          <a:p>
            <a:pPr marL="0" marR="0" lvl="0" indent="0" algn="l" defTabSz="1097280" rtl="0" eaLnBrk="1" fontAlgn="auto" latinLnBrk="0" hangingPunct="1">
              <a:lnSpc>
                <a:spcPct val="114000"/>
              </a:lnSpc>
              <a:spcBef>
                <a:spcPts val="1200"/>
              </a:spcBef>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Measurable Analytics &amp; Insights</a:t>
            </a:r>
            <a:endParaRPr kumimoji="0" lang="en-US" sz="144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14000"/>
              </a:lnSpc>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hold ourselves accountable by providing our clients with data insights such as ticket volume, response times, CSAT scores, and more. Our clients have close visibility to the work being done, what we're learning from it, and our recommendations for their business.</a:t>
            </a:r>
            <a:endParaRPr kumimoji="0" lang="en-US" sz="144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14000"/>
              </a:lnSpc>
              <a:spcBef>
                <a:spcPts val="1200"/>
              </a:spcBef>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High-Quality, Scalability</a:t>
            </a:r>
          </a:p>
          <a:p>
            <a:pPr marL="0" marR="0" lvl="0" indent="0" algn="l" defTabSz="1097280" rtl="0" eaLnBrk="1" fontAlgn="auto" latinLnBrk="0" hangingPunct="1">
              <a:lnSpc>
                <a:spcPct val="114000"/>
              </a:lnSpc>
              <a:buClrTx/>
              <a:buSzTx/>
              <a:buFontTx/>
              <a:buNone/>
              <a:tabLst/>
              <a:defRPr/>
            </a:pPr>
            <a:r>
              <a:rPr kumimoji="0" lang="en-US" sz="15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take the headache out of hiring and managing full-time employees off your plate while saving you time and money. Our Customer Support outsourcing solutions focus on delivering quality customer experiences with the ability to scale on demand.</a:t>
            </a:r>
            <a:endParaRPr kumimoji="0" lang="en-US" sz="15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2" name="Graphic 1" descr="Checkmark with solid fill">
            <a:extLst>
              <a:ext uri="{FF2B5EF4-FFF2-40B4-BE49-F238E27FC236}">
                <a16:creationId xmlns:a16="http://schemas.microsoft.com/office/drawing/2014/main" id="{807FAAC4-987E-D9A6-F39D-47D368ABFA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9738" y="1801246"/>
            <a:ext cx="289882" cy="289882"/>
          </a:xfrm>
          <a:prstGeom prst="rect">
            <a:avLst/>
          </a:prstGeom>
        </p:spPr>
      </p:pic>
      <p:pic>
        <p:nvPicPr>
          <p:cNvPr id="4" name="Graphic 3" descr="Checkmark with solid fill">
            <a:extLst>
              <a:ext uri="{FF2B5EF4-FFF2-40B4-BE49-F238E27FC236}">
                <a16:creationId xmlns:a16="http://schemas.microsoft.com/office/drawing/2014/main" id="{362C44A9-6FAF-0E52-0E27-F4BE357C2FB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9475" y="3299710"/>
            <a:ext cx="289882" cy="289882"/>
          </a:xfrm>
          <a:prstGeom prst="rect">
            <a:avLst/>
          </a:prstGeom>
        </p:spPr>
      </p:pic>
      <p:pic>
        <p:nvPicPr>
          <p:cNvPr id="5" name="Graphic 4" descr="Checkmark with solid fill">
            <a:extLst>
              <a:ext uri="{FF2B5EF4-FFF2-40B4-BE49-F238E27FC236}">
                <a16:creationId xmlns:a16="http://schemas.microsoft.com/office/drawing/2014/main" id="{5562E843-B548-CB43-0EC8-97BF7C8326F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4028" y="4477964"/>
            <a:ext cx="289882" cy="289882"/>
          </a:xfrm>
          <a:prstGeom prst="rect">
            <a:avLst/>
          </a:prstGeom>
        </p:spPr>
      </p:pic>
      <p:pic>
        <p:nvPicPr>
          <p:cNvPr id="6" name="Graphic 5" descr="Checkmark with solid fill">
            <a:extLst>
              <a:ext uri="{FF2B5EF4-FFF2-40B4-BE49-F238E27FC236}">
                <a16:creationId xmlns:a16="http://schemas.microsoft.com/office/drawing/2014/main" id="{2F5BA1DE-3F4A-57B7-C707-5EC6C347C32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60383" y="5947672"/>
            <a:ext cx="289882" cy="289882"/>
          </a:xfrm>
          <a:prstGeom prst="rect">
            <a:avLst/>
          </a:prstGeom>
        </p:spPr>
      </p:pic>
    </p:spTree>
    <p:extLst>
      <p:ext uri="{BB962C8B-B14F-4D97-AF65-F5344CB8AC3E}">
        <p14:creationId xmlns:p14="http://schemas.microsoft.com/office/powerpoint/2010/main" val="91821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B0F13-1109-03CD-1EBA-E51A62B687D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0EB621-5C20-863E-2954-17FD4C45C217}"/>
              </a:ext>
            </a:extLst>
          </p:cNvPr>
          <p:cNvSpPr>
            <a:spLocks noGrp="1"/>
          </p:cNvSpPr>
          <p:nvPr>
            <p:ph type="title"/>
          </p:nvPr>
        </p:nvSpPr>
        <p:spPr/>
        <p:txBody>
          <a:bodyPr/>
          <a:lstStyle/>
          <a:p>
            <a:r>
              <a:rPr lang="en-US" dirty="0"/>
              <a:t>IT Helpdesk Support – Tier 1, 2 &amp; 3</a:t>
            </a:r>
          </a:p>
        </p:txBody>
      </p:sp>
      <p:pic>
        <p:nvPicPr>
          <p:cNvPr id="8" name="Picture 7">
            <a:extLst>
              <a:ext uri="{FF2B5EF4-FFF2-40B4-BE49-F238E27FC236}">
                <a16:creationId xmlns:a16="http://schemas.microsoft.com/office/drawing/2014/main" id="{46F87FE3-D2C5-EB21-B8C9-8A02AA1CBEBF}"/>
              </a:ext>
            </a:extLst>
          </p:cNvPr>
          <p:cNvPicPr>
            <a:picLocks noChangeAspect="1"/>
          </p:cNvPicPr>
          <p:nvPr/>
        </p:nvPicPr>
        <p:blipFill>
          <a:blip r:embed="rId3"/>
          <a:stretch>
            <a:fillRect/>
          </a:stretch>
        </p:blipFill>
        <p:spPr>
          <a:xfrm>
            <a:off x="152400" y="1264372"/>
            <a:ext cx="14325600" cy="6836967"/>
          </a:xfrm>
          <a:prstGeom prst="rect">
            <a:avLst/>
          </a:prstGeom>
        </p:spPr>
      </p:pic>
    </p:spTree>
    <p:extLst>
      <p:ext uri="{BB962C8B-B14F-4D97-AF65-F5344CB8AC3E}">
        <p14:creationId xmlns:p14="http://schemas.microsoft.com/office/powerpoint/2010/main" val="221407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E6AF-B2D8-42AE-AB96-18545CE8613B}"/>
              </a:ext>
            </a:extLst>
          </p:cNvPr>
          <p:cNvSpPr>
            <a:spLocks noGrp="1"/>
          </p:cNvSpPr>
          <p:nvPr>
            <p:ph type="title"/>
          </p:nvPr>
        </p:nvSpPr>
        <p:spPr/>
        <p:txBody>
          <a:bodyPr/>
          <a:lstStyle/>
          <a:p>
            <a:r>
              <a:rPr lang="en-US"/>
              <a:t>Team Structure</a:t>
            </a:r>
          </a:p>
        </p:txBody>
      </p:sp>
      <p:sp>
        <p:nvSpPr>
          <p:cNvPr id="6" name="Rectangle 5">
            <a:extLst>
              <a:ext uri="{FF2B5EF4-FFF2-40B4-BE49-F238E27FC236}">
                <a16:creationId xmlns:a16="http://schemas.microsoft.com/office/drawing/2014/main" id="{03C489BC-BC94-4018-BC75-A9F150C673A9}"/>
              </a:ext>
            </a:extLst>
          </p:cNvPr>
          <p:cNvSpPr/>
          <p:nvPr/>
        </p:nvSpPr>
        <p:spPr>
          <a:xfrm>
            <a:off x="6302444" y="3640936"/>
            <a:ext cx="7495600" cy="1016526"/>
          </a:xfrm>
          <a:prstGeom prst="rect">
            <a:avLst/>
          </a:prstGeom>
          <a:solidFill>
            <a:srgbClr val="0096A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45720" rIns="91440" bIns="45720" rtlCol="0" anchor="ctr"/>
          <a:lstStyle/>
          <a:p>
            <a:pPr algn="ctr"/>
            <a:r>
              <a:rPr lang="en-US" sz="2800" b="1">
                <a:solidFill>
                  <a:schemeClr val="bg1"/>
                </a:solidFill>
                <a:latin typeface="Segoe UI"/>
                <a:cs typeface="Segoe UI"/>
              </a:rPr>
              <a:t>Support Agent Team Lead (Optional)</a:t>
            </a:r>
          </a:p>
        </p:txBody>
      </p:sp>
      <p:sp>
        <p:nvSpPr>
          <p:cNvPr id="9" name="Rectangle 8">
            <a:extLst>
              <a:ext uri="{FF2B5EF4-FFF2-40B4-BE49-F238E27FC236}">
                <a16:creationId xmlns:a16="http://schemas.microsoft.com/office/drawing/2014/main" id="{447A9F62-84D6-48C0-9537-8F5535C0C28D}"/>
              </a:ext>
            </a:extLst>
          </p:cNvPr>
          <p:cNvSpPr/>
          <p:nvPr/>
        </p:nvSpPr>
        <p:spPr>
          <a:xfrm>
            <a:off x="6302444" y="4887529"/>
            <a:ext cx="3593562" cy="1016526"/>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45720" rIns="91440" bIns="45720" rtlCol="0" anchor="ctr"/>
          <a:lstStyle/>
          <a:p>
            <a:pPr algn="ctr"/>
            <a:r>
              <a:rPr lang="en-US" sz="2800" b="1">
                <a:latin typeface="Segoe UI"/>
                <a:cs typeface="Segoe UI"/>
              </a:rPr>
              <a:t>Support Agent</a:t>
            </a:r>
          </a:p>
        </p:txBody>
      </p:sp>
      <p:sp>
        <p:nvSpPr>
          <p:cNvPr id="10" name="Rectangle 9">
            <a:extLst>
              <a:ext uri="{FF2B5EF4-FFF2-40B4-BE49-F238E27FC236}">
                <a16:creationId xmlns:a16="http://schemas.microsoft.com/office/drawing/2014/main" id="{066A3770-F53F-4D17-A5F2-398D7837A6EA}"/>
              </a:ext>
            </a:extLst>
          </p:cNvPr>
          <p:cNvSpPr/>
          <p:nvPr/>
        </p:nvSpPr>
        <p:spPr>
          <a:xfrm>
            <a:off x="8660758" y="2104899"/>
            <a:ext cx="1530027" cy="1143000"/>
          </a:xfrm>
          <a:prstGeom prst="rect">
            <a:avLst/>
          </a:prstGeom>
          <a:solidFill>
            <a:srgbClr val="7C7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200" b="1">
                <a:latin typeface="Segoe UI" panose="020B0502040204020203" pitchFamily="34" charset="0"/>
                <a:cs typeface="Segoe UI" panose="020B0502040204020203" pitchFamily="34" charset="0"/>
              </a:rPr>
              <a:t>Vice President - BPO </a:t>
            </a:r>
          </a:p>
        </p:txBody>
      </p:sp>
      <p:sp>
        <p:nvSpPr>
          <p:cNvPr id="15" name="Rectangle 14">
            <a:extLst>
              <a:ext uri="{FF2B5EF4-FFF2-40B4-BE49-F238E27FC236}">
                <a16:creationId xmlns:a16="http://schemas.microsoft.com/office/drawing/2014/main" id="{28AA0500-D869-4295-BD86-3B2EC1C5327E}"/>
              </a:ext>
            </a:extLst>
          </p:cNvPr>
          <p:cNvSpPr/>
          <p:nvPr/>
        </p:nvSpPr>
        <p:spPr>
          <a:xfrm>
            <a:off x="10401660" y="2104899"/>
            <a:ext cx="1530027" cy="1143000"/>
          </a:xfrm>
          <a:prstGeom prst="rect">
            <a:avLst/>
          </a:prstGeom>
          <a:solidFill>
            <a:srgbClr val="7C7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200" b="1">
                <a:latin typeface="Segoe UI" panose="020B0502040204020203" pitchFamily="34" charset="0"/>
                <a:cs typeface="Segoe UI" panose="020B0502040204020203" pitchFamily="34" charset="0"/>
              </a:rPr>
              <a:t>Director - BPO</a:t>
            </a:r>
          </a:p>
        </p:txBody>
      </p:sp>
      <p:sp>
        <p:nvSpPr>
          <p:cNvPr id="16" name="Rectangle 15">
            <a:extLst>
              <a:ext uri="{FF2B5EF4-FFF2-40B4-BE49-F238E27FC236}">
                <a16:creationId xmlns:a16="http://schemas.microsoft.com/office/drawing/2014/main" id="{BBF64D9B-3533-4A12-8632-12F049784481}"/>
              </a:ext>
            </a:extLst>
          </p:cNvPr>
          <p:cNvSpPr/>
          <p:nvPr/>
        </p:nvSpPr>
        <p:spPr>
          <a:xfrm>
            <a:off x="6302443" y="1931003"/>
            <a:ext cx="7495601" cy="146799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5">
            <a:extLst>
              <a:ext uri="{FF2B5EF4-FFF2-40B4-BE49-F238E27FC236}">
                <a16:creationId xmlns:a16="http://schemas.microsoft.com/office/drawing/2014/main" id="{8F18DCE6-8128-4A53-9974-FE4DEEC1713E}"/>
              </a:ext>
            </a:extLst>
          </p:cNvPr>
          <p:cNvSpPr txBox="1">
            <a:spLocks/>
          </p:cNvSpPr>
          <p:nvPr/>
        </p:nvSpPr>
        <p:spPr>
          <a:xfrm>
            <a:off x="6289296" y="2353966"/>
            <a:ext cx="2384610" cy="548640"/>
          </a:xfrm>
          <a:prstGeom prst="rect">
            <a:avLst/>
          </a:prstGeom>
          <a:noFill/>
        </p:spPr>
        <p:txBody>
          <a:bodyPr vert="horz" lIns="109728" tIns="54864" rIns="109728" bIns="54864" rtlCol="0" anchor="ctr">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algn="ctr" defTabSz="1097280">
              <a:lnSpc>
                <a:spcPct val="100000"/>
              </a:lnSpc>
              <a:defRPr/>
            </a:pPr>
            <a:r>
              <a:rPr lang="en-US" sz="2400" b="1">
                <a:solidFill>
                  <a:srgbClr val="004E59"/>
                </a:solidFill>
                <a:latin typeface="Segoe UI" panose="020B0502040204020203" pitchFamily="34" charset="0"/>
                <a:cs typeface="Segoe UI" panose="020B0502040204020203" pitchFamily="34" charset="0"/>
              </a:rPr>
              <a:t>Support Team</a:t>
            </a:r>
          </a:p>
          <a:p>
            <a:pPr algn="ctr" defTabSz="1097280">
              <a:lnSpc>
                <a:spcPct val="100000"/>
              </a:lnSpc>
              <a:defRPr/>
            </a:pPr>
            <a:r>
              <a:rPr lang="en-US" sz="2000" b="1">
                <a:solidFill>
                  <a:schemeClr val="tx1"/>
                </a:solidFill>
                <a:latin typeface="Segoe UI" panose="020B0502040204020203" pitchFamily="34" charset="0"/>
                <a:cs typeface="Segoe UI" panose="020B0502040204020203" pitchFamily="34" charset="0"/>
              </a:rPr>
              <a:t>(Non-Billable)</a:t>
            </a:r>
          </a:p>
        </p:txBody>
      </p:sp>
      <p:sp>
        <p:nvSpPr>
          <p:cNvPr id="21" name="Rectangle 20">
            <a:extLst>
              <a:ext uri="{FF2B5EF4-FFF2-40B4-BE49-F238E27FC236}">
                <a16:creationId xmlns:a16="http://schemas.microsoft.com/office/drawing/2014/main" id="{CB071A0D-DA71-489E-AEEA-F918638ECDDF}"/>
              </a:ext>
            </a:extLst>
          </p:cNvPr>
          <p:cNvSpPr/>
          <p:nvPr/>
        </p:nvSpPr>
        <p:spPr>
          <a:xfrm>
            <a:off x="12073808" y="2093500"/>
            <a:ext cx="1530027" cy="1143000"/>
          </a:xfrm>
          <a:prstGeom prst="rect">
            <a:avLst/>
          </a:prstGeom>
          <a:solidFill>
            <a:srgbClr val="7C7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rtlCol="0" anchor="ctr"/>
          <a:lstStyle/>
          <a:p>
            <a:pPr algn="ctr"/>
            <a:r>
              <a:rPr lang="en-US" sz="2200" b="1">
                <a:latin typeface="Segoe UI" panose="020B0502040204020203" pitchFamily="34" charset="0"/>
                <a:cs typeface="Segoe UI" panose="020B0502040204020203" pitchFamily="34" charset="0"/>
              </a:rPr>
              <a:t>Account Manager</a:t>
            </a:r>
          </a:p>
        </p:txBody>
      </p:sp>
      <p:sp>
        <p:nvSpPr>
          <p:cNvPr id="25" name="Rectangle 24">
            <a:extLst>
              <a:ext uri="{FF2B5EF4-FFF2-40B4-BE49-F238E27FC236}">
                <a16:creationId xmlns:a16="http://schemas.microsoft.com/office/drawing/2014/main" id="{F36FE6CE-7537-4DA0-8048-F9D0CC923D24}"/>
              </a:ext>
            </a:extLst>
          </p:cNvPr>
          <p:cNvSpPr/>
          <p:nvPr/>
        </p:nvSpPr>
        <p:spPr>
          <a:xfrm>
            <a:off x="10204482" y="4887529"/>
            <a:ext cx="3593562" cy="1016526"/>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45720" rIns="91440" bIns="45720" rtlCol="0" anchor="ctr"/>
          <a:lstStyle/>
          <a:p>
            <a:pPr algn="ctr"/>
            <a:r>
              <a:rPr lang="en-US" sz="2800" b="1">
                <a:latin typeface="Segoe UI"/>
                <a:cs typeface="Segoe UI"/>
              </a:rPr>
              <a:t>Support Agent</a:t>
            </a:r>
            <a:endParaRPr lang="en-US" sz="2800">
              <a:solidFill>
                <a:srgbClr val="000000"/>
              </a:solidFill>
              <a:latin typeface="Segoe UI"/>
              <a:cs typeface="Segoe UI"/>
            </a:endParaRPr>
          </a:p>
        </p:txBody>
      </p:sp>
      <p:sp>
        <p:nvSpPr>
          <p:cNvPr id="12" name="Rectangle 11">
            <a:extLst>
              <a:ext uri="{FF2B5EF4-FFF2-40B4-BE49-F238E27FC236}">
                <a16:creationId xmlns:a16="http://schemas.microsoft.com/office/drawing/2014/main" id="{2F3D2D27-13EE-BB48-BD9D-0DA6AADBCAE1}"/>
              </a:ext>
            </a:extLst>
          </p:cNvPr>
          <p:cNvSpPr/>
          <p:nvPr/>
        </p:nvSpPr>
        <p:spPr>
          <a:xfrm>
            <a:off x="10204482" y="6134122"/>
            <a:ext cx="3593562" cy="1016526"/>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45720" rIns="91440" bIns="45720" rtlCol="0" anchor="ctr"/>
          <a:lstStyle/>
          <a:p>
            <a:pPr algn="ctr"/>
            <a:r>
              <a:rPr lang="en-US" sz="2800" b="1">
                <a:latin typeface="Segoe UI"/>
                <a:cs typeface="Segoe UI"/>
              </a:rPr>
              <a:t>Support Agent</a:t>
            </a:r>
            <a:endParaRPr lang="en-US" sz="2800">
              <a:solidFill>
                <a:srgbClr val="000000"/>
              </a:solidFill>
              <a:latin typeface="Segoe UI"/>
              <a:cs typeface="Segoe UI"/>
            </a:endParaRPr>
          </a:p>
        </p:txBody>
      </p:sp>
      <p:sp>
        <p:nvSpPr>
          <p:cNvPr id="13" name="Rectangle 12">
            <a:extLst>
              <a:ext uri="{FF2B5EF4-FFF2-40B4-BE49-F238E27FC236}">
                <a16:creationId xmlns:a16="http://schemas.microsoft.com/office/drawing/2014/main" id="{FD76B4B2-3B85-294C-A957-A7D1F5CDF6F2}"/>
              </a:ext>
            </a:extLst>
          </p:cNvPr>
          <p:cNvSpPr/>
          <p:nvPr/>
        </p:nvSpPr>
        <p:spPr>
          <a:xfrm>
            <a:off x="6302445" y="6134122"/>
            <a:ext cx="3593562" cy="1016526"/>
          </a:xfrm>
          <a:prstGeom prst="rect">
            <a:avLst/>
          </a:prstGeom>
          <a:solidFill>
            <a:srgbClr val="0065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45720" rIns="91440" bIns="45720" rtlCol="0" anchor="ctr"/>
          <a:lstStyle/>
          <a:p>
            <a:pPr algn="ctr"/>
            <a:r>
              <a:rPr lang="en-US" sz="2800" b="1">
                <a:latin typeface="Segoe UI"/>
                <a:cs typeface="Segoe UI"/>
              </a:rPr>
              <a:t>Support Agent</a:t>
            </a:r>
            <a:endParaRPr lang="en-US" sz="2800">
              <a:solidFill>
                <a:srgbClr val="000000"/>
              </a:solidFill>
              <a:latin typeface="Segoe UI"/>
              <a:cs typeface="Segoe UI"/>
            </a:endParaRPr>
          </a:p>
        </p:txBody>
      </p:sp>
      <p:sp>
        <p:nvSpPr>
          <p:cNvPr id="2" name="TextBox 1">
            <a:extLst>
              <a:ext uri="{FF2B5EF4-FFF2-40B4-BE49-F238E27FC236}">
                <a16:creationId xmlns:a16="http://schemas.microsoft.com/office/drawing/2014/main" id="{7516E22F-33CC-A54C-F355-A001FEBD498E}"/>
              </a:ext>
            </a:extLst>
          </p:cNvPr>
          <p:cNvSpPr txBox="1"/>
          <p:nvPr/>
        </p:nvSpPr>
        <p:spPr>
          <a:xfrm>
            <a:off x="707013" y="2348902"/>
            <a:ext cx="4912130" cy="4293483"/>
          </a:xfrm>
          <a:prstGeom prst="rect">
            <a:avLst/>
          </a:prstGeom>
          <a:noFill/>
        </p:spPr>
        <p:txBody>
          <a:bodyPr wrap="square" lIns="91440" tIns="45720" rIns="91440" bIns="45720" rtlCol="0" anchor="t">
            <a:spAutoFit/>
          </a:bodyPr>
          <a:lstStyle/>
          <a:p>
            <a:pPr>
              <a:spcAft>
                <a:spcPts val="600"/>
              </a:spcAft>
            </a:pPr>
            <a:r>
              <a:rPr kumimoji="0" lang="en-US" sz="2800" b="1" i="0" u="none" strike="noStrike" kern="1200" cap="none" spc="0" normalizeH="0" baseline="0" noProof="0">
                <a:ln>
                  <a:noFill/>
                </a:ln>
                <a:solidFill>
                  <a:srgbClr val="0096A9"/>
                </a:solidFill>
                <a:effectLst/>
                <a:uLnTx/>
                <a:uFillTx/>
                <a:latin typeface="Segoe UI" panose="020B0502040204020203" pitchFamily="34" charset="0"/>
                <a:ea typeface="+mn-ea"/>
                <a:cs typeface="Segoe UI" panose="020B0502040204020203" pitchFamily="34" charset="0"/>
              </a:rPr>
              <a:t>Internal Team Structure </a:t>
            </a:r>
          </a:p>
          <a:p>
            <a:r>
              <a:rPr lang="en-US" sz="2000">
                <a:latin typeface="Segoe UI" panose="020B0502040204020203" pitchFamily="34" charset="0"/>
                <a:cs typeface="Segoe UI" panose="020B0502040204020203" pitchFamily="34" charset="0"/>
              </a:rPr>
              <a:t>VP and Director Roles are non-billable, established to provide internal team support and performance management.</a:t>
            </a:r>
          </a:p>
          <a:p>
            <a:endParaRPr lang="en-US" sz="2000">
              <a:latin typeface="Segoe UI" panose="020B0502040204020203" pitchFamily="34" charset="0"/>
              <a:cs typeface="Segoe UI" panose="020B0502040204020203" pitchFamily="34" charset="0"/>
            </a:endParaRPr>
          </a:p>
          <a:p>
            <a:r>
              <a:rPr lang="en-US" sz="2000">
                <a:latin typeface="Segoe UI"/>
                <a:cs typeface="Segoe UI"/>
              </a:rPr>
              <a:t>Director can be main Point of Contact for stakeholders and escalations if desired; otherwise, Team Lead will serve this function and Director will act as an escalation with check-ins for delivery.</a:t>
            </a:r>
          </a:p>
          <a:p>
            <a:endParaRPr lang="en-US" sz="2000">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VP Role will be an escalation point if needed and involved for first 6 months.</a:t>
            </a:r>
          </a:p>
        </p:txBody>
      </p:sp>
    </p:spTree>
    <p:extLst>
      <p:ext uri="{BB962C8B-B14F-4D97-AF65-F5344CB8AC3E}">
        <p14:creationId xmlns:p14="http://schemas.microsoft.com/office/powerpoint/2010/main" val="30456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5" grpId="0" animBg="1"/>
      <p:bldP spid="16" grpId="0" animBg="1"/>
      <p:bldP spid="17" grpId="0"/>
      <p:bldP spid="21" grpId="0" animBg="1"/>
      <p:bldP spid="25" grpId="0" animBg="1"/>
      <p:bldP spid="12" grpId="0" animBg="1"/>
      <p:bldP spid="13" grpId="0" animBg="1"/>
    </p:bldLst>
  </p:timing>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xsi:nil="true"/>
    <PlatTech xmlns="f0ee8362-fa7e-4bc9-ab88-7dcfb17cb19b" xsi:nil="true"/>
    <BusinessUnit xmlns="f0ee8362-fa7e-4bc9-ab88-7dcfb17cb19b">
      <Value>Business Process Outsourcing</Value>
    </BusinessUnit>
    <Solutions xmlns="f0ee8362-fa7e-4bc9-ab88-7dcfb17cb19b">
      <Value>Customer &amp; Partner Support BPO</Value>
      <Value>HelpDesk Outsourcing BPO</Value>
    </Solutions>
    <ProjectCompletionDate xmlns="f0ee8362-fa7e-4bc9-ab88-7dcfb17cb19b" xsi:nil="true"/>
    <ApprovedByClient xmlns="f0ee8362-fa7e-4bc9-ab88-7dcfb17cb19b">false</ApprovedByCli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2.xml><?xml version="1.0" encoding="utf-8"?>
<ds:datastoreItem xmlns:ds="http://schemas.openxmlformats.org/officeDocument/2006/customXml" ds:itemID="{2A94E4A4-1B32-4A3C-847A-E2AB390C5201}">
  <ds:schemaRefs>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purl.org/dc/terms/"/>
    <ds:schemaRef ds:uri="http://schemas.microsoft.com/office/2006/metadata/properties"/>
    <ds:schemaRef ds:uri="75e00099-dc61-43d9-a140-10bd26dee455"/>
    <ds:schemaRef ds:uri="http://www.w3.org/XML/1998/namespace"/>
    <ds:schemaRef ds:uri="http://purl.org/dc/dcmitype/"/>
  </ds:schemaRefs>
</ds:datastoreItem>
</file>

<file path=customXml/itemProps3.xml><?xml version="1.0" encoding="utf-8"?>
<ds:datastoreItem xmlns:ds="http://schemas.openxmlformats.org/officeDocument/2006/customXml" ds:itemID="{18A24D67-1DD4-4151-9AA2-1A9EE2146A1E}"/>
</file>

<file path=customXml/itemProps4.xml><?xml version="1.0" encoding="utf-8"?>
<ds:datastoreItem xmlns:ds="http://schemas.openxmlformats.org/officeDocument/2006/customXml" ds:itemID="{783F2704-F7B5-4AAC-A2E8-0FFCF8193676}"/>
</file>

<file path=docMetadata/LabelInfo.xml><?xml version="1.0" encoding="utf-8"?>
<clbl:labelList xmlns:clbl="http://schemas.microsoft.com/office/2020/mipLabelMetadata">
  <clbl:label id="{65265dd0-4b20-44a4-aca4-b7ecbb143664}" enabled="0" method="" siteId="{65265dd0-4b20-44a4-aca4-b7ecbb143664}" removed="1"/>
</clbl:labelList>
</file>

<file path=docProps/app.xml><?xml version="1.0" encoding="utf-8"?>
<Properties xmlns="http://schemas.openxmlformats.org/officeDocument/2006/extended-properties" xmlns:vt="http://schemas.openxmlformats.org/officeDocument/2006/docPropsVTypes">
  <Template/>
  <TotalTime>140</TotalTime>
  <Words>3517</Words>
  <Application>Microsoft Office PowerPoint</Application>
  <PresentationFormat>Custom</PresentationFormat>
  <Paragraphs>355</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Segoe UI Semibold</vt:lpstr>
      <vt:lpstr>Segoe UI</vt:lpstr>
      <vt:lpstr>Calibri</vt:lpstr>
      <vt:lpstr>Arial</vt:lpstr>
      <vt:lpstr>Quattrocento Sans</vt:lpstr>
      <vt:lpstr>Poppins</vt:lpstr>
      <vt:lpstr>Segoe UI Light</vt:lpstr>
      <vt:lpstr>Trebuchet MS</vt:lpstr>
      <vt:lpstr>Segoe UI Semilight</vt:lpstr>
      <vt:lpstr>Custom Design</vt:lpstr>
      <vt:lpstr>Custom Design</vt:lpstr>
      <vt:lpstr>Outsourced Support Strategy | Execution | Innovation</vt:lpstr>
      <vt:lpstr>Company Background - Affirma Overview</vt:lpstr>
      <vt:lpstr>Company Background - Our Clients</vt:lpstr>
      <vt:lpstr>Company Background - Business Units &amp; Services</vt:lpstr>
      <vt:lpstr>Company Background - Employee Satisfaction</vt:lpstr>
      <vt:lpstr>Security &amp; Compliance</vt:lpstr>
      <vt:lpstr>Customer &amp; Partner Support</vt:lpstr>
      <vt:lpstr>IT Helpdesk Support – Tier 1, 2 &amp; 3</vt:lpstr>
      <vt:lpstr>Team Structure</vt:lpstr>
      <vt:lpstr>Recruitment &amp; Training</vt:lpstr>
      <vt:lpstr>Implementation Plan &amp; Timeline</vt:lpstr>
      <vt:lpstr>Implementation Plan &amp; Timeline</vt:lpstr>
      <vt:lpstr>Quality Assurance - Program Governance</vt:lpstr>
      <vt:lpstr>Quality Assurance - Tailored Reporting Solutions</vt:lpstr>
      <vt:lpstr>Quality Assurance - Sample Quality Scoring</vt:lpstr>
      <vt:lpstr>Case Studies &amp; Relevant Work</vt:lpstr>
      <vt:lpstr>Aloe Care Health - Customer Support</vt:lpstr>
      <vt:lpstr>Salarly - Customer Support</vt:lpstr>
      <vt:lpstr>Aligned Data Centers - Customer Support</vt:lpstr>
      <vt:lpstr>Aftra Retirement Fund - Customer Support</vt:lpstr>
      <vt:lpstr>Structured - IT Helpdesk Support</vt:lpstr>
      <vt:lpstr>Microsoft Operations - Managed Team</vt:lpstr>
      <vt:lpstr>Google Cloud - Partner Incentives Managed Team</vt:lpstr>
      <vt:lpstr>Innovation &amp; Improvement - Examples</vt:lpstr>
      <vt:lpstr>Innovation &amp; Improvement - Examples</vt:lpstr>
      <vt:lpstr>Meta - Outsourced Recruiting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Darigold &amp; Affirma - Customer Service RFP</dc:title>
  <dc:creator>Sam Hopkins</dc:creator>
  <cp:lastModifiedBy>Dan Ratliff</cp:lastModifiedBy>
  <cp:revision>4</cp:revision>
  <cp:lastPrinted>2016-10-17T19:50:15Z</cp:lastPrinted>
  <dcterms:created xsi:type="dcterms:W3CDTF">2013-12-05T17:26:23Z</dcterms:created>
  <dcterms:modified xsi:type="dcterms:W3CDTF">2025-04-25T14:51:23Z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